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21" r:id="rId1"/>
  </p:sldMasterIdLst>
  <p:notesMasterIdLst>
    <p:notesMasterId r:id="rId18"/>
  </p:notesMasterIdLst>
  <p:handoutMasterIdLst>
    <p:handoutMasterId r:id="rId19"/>
  </p:handoutMasterIdLst>
  <p:sldIdLst>
    <p:sldId id="362" r:id="rId2"/>
    <p:sldId id="377" r:id="rId3"/>
    <p:sldId id="378" r:id="rId4"/>
    <p:sldId id="379" r:id="rId5"/>
    <p:sldId id="363" r:id="rId6"/>
    <p:sldId id="361" r:id="rId7"/>
    <p:sldId id="395" r:id="rId8"/>
    <p:sldId id="383" r:id="rId9"/>
    <p:sldId id="384" r:id="rId10"/>
    <p:sldId id="390" r:id="rId11"/>
    <p:sldId id="385" r:id="rId12"/>
    <p:sldId id="381" r:id="rId13"/>
    <p:sldId id="386" r:id="rId14"/>
    <p:sldId id="391" r:id="rId15"/>
    <p:sldId id="389" r:id="rId16"/>
    <p:sldId id="392" r:id="rId17"/>
  </p:sldIdLst>
  <p:sldSz cx="9906000" cy="6858000" type="A4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5C"/>
    <a:srgbClr val="EAEAEA"/>
    <a:srgbClr val="CC00FF"/>
    <a:srgbClr val="2B2BAB"/>
    <a:srgbClr val="000068"/>
    <a:srgbClr val="E99C2B"/>
    <a:srgbClr val="0CB3DA"/>
    <a:srgbClr val="C0C0C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83" autoAdjust="0"/>
    <p:restoredTop sz="92070" autoAdjust="0"/>
  </p:normalViewPr>
  <p:slideViewPr>
    <p:cSldViewPr snapToGrid="0">
      <p:cViewPr>
        <p:scale>
          <a:sx n="75" d="100"/>
          <a:sy n="75" d="100"/>
        </p:scale>
        <p:origin x="-972" y="-786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dirty="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dirty="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338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dirty="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31338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2E6E1795-C1D1-4E28-86A1-4E1F9375B55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dirty="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dirty="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11200" y="744538"/>
            <a:ext cx="537686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706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dirty="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06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0C8888A2-8B38-4A82-9495-6051BE02037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57212" y="5349903"/>
            <a:ext cx="9348788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412750" y="4853412"/>
            <a:ext cx="916305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12750" y="3886200"/>
            <a:ext cx="916305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F5E628-DDC2-4CE8-85FB-7BB5981CC6FA}" type="datetime1">
              <a:rPr lang="ru-RU"/>
              <a:pPr>
                <a:defRPr/>
              </a:pPr>
              <a:t>28.02.2014</a:t>
            </a:fld>
            <a:endParaRPr lang="ru-RU" dirty="0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915400" y="6473825"/>
            <a:ext cx="8223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03C4BC-118B-43D8-BA9A-AA26BF63565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AD77A1-75C7-4430-9AA0-825B700A5931}" type="datetime1">
              <a:rPr lang="ru-RU"/>
              <a:pPr>
                <a:defRPr/>
              </a:pPr>
              <a:t>28.02.2014</a:t>
            </a:fld>
            <a:endParaRPr lang="ru-RU" dirty="0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4ABC24-3381-4903-AAD0-C0270F1509A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429500" y="549277"/>
            <a:ext cx="1981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549277"/>
            <a:ext cx="67691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9DAC88-4D4B-4524-879B-32FF5B10D731}" type="datetime1">
              <a:rPr lang="ru-RU"/>
              <a:pPr>
                <a:defRPr/>
              </a:pPr>
              <a:t>28.02.2014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8956D9-CCEB-4DC6-A080-C4FD2D696B7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8D6F7B-FCBC-4C40-B12F-2BE69FFE280E}" type="datetime1">
              <a:rPr lang="ru-RU"/>
              <a:pPr>
                <a:defRPr/>
              </a:pPr>
              <a:t>28.02.2014</a:t>
            </a:fld>
            <a:endParaRPr lang="ru-RU" dirty="0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879850" y="76200"/>
            <a:ext cx="31369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915400" y="6473825"/>
            <a:ext cx="8223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D392D0-3D4A-42C4-AFB5-53761975E32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57212" y="3444903"/>
            <a:ext cx="9348788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412750" y="1676400"/>
            <a:ext cx="916305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95515" y="2947086"/>
            <a:ext cx="94107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BB85E5-B6DB-4983-A653-5D88B88C13FB}" type="datetime1">
              <a:rPr lang="ru-RU"/>
              <a:pPr>
                <a:defRPr/>
              </a:pPr>
              <a:t>28.02.2014</a:t>
            </a:fld>
            <a:endParaRPr lang="ru-RU" dirty="0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F9DDC1-FD98-4D05-8EB6-DE27E80C039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26898" y="457200"/>
            <a:ext cx="94107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30200" y="1600200"/>
            <a:ext cx="454025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5035550" y="1600200"/>
            <a:ext cx="470535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505138-AD84-4511-8CDA-86295B115240}" type="datetime1">
              <a:rPr lang="ru-RU"/>
              <a:pPr>
                <a:defRPr/>
              </a:pPr>
              <a:t>28.02.2014</a:t>
            </a:fld>
            <a:endParaRPr lang="ru-RU" dirty="0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77C186-7E91-40DC-8326-11FB88FFACA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0"/>
          <p:cNvSpPr>
            <a:spLocks noChangeShapeType="1"/>
          </p:cNvSpPr>
          <p:nvPr/>
        </p:nvSpPr>
        <p:spPr bwMode="auto">
          <a:xfrm>
            <a:off x="557212" y="6019801"/>
            <a:ext cx="9348788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30200" y="5410200"/>
            <a:ext cx="932815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4898" y="666750"/>
            <a:ext cx="4648102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5032111" y="666750"/>
            <a:ext cx="464992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304898" y="1316038"/>
            <a:ext cx="4648102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5036124" y="1316038"/>
            <a:ext cx="4645914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89DE09-E963-4B85-A635-8CB6605187E6}" type="datetime1">
              <a:rPr lang="ru-RU"/>
              <a:pPr>
                <a:defRPr/>
              </a:pPr>
              <a:t>28.02.2014</a:t>
            </a:fld>
            <a:endParaRPr lang="ru-RU" dirty="0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915400" y="6477000"/>
            <a:ext cx="8255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F935CB-7F2B-4A2B-B57D-1F66356DBB6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26898" y="457200"/>
            <a:ext cx="94107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B1A0C2-5CF2-4B7C-80FC-EFB2D2EA340D}" type="datetime1">
              <a:rPr lang="ru-RU"/>
              <a:pPr>
                <a:defRPr/>
              </a:pPr>
              <a:t>28.02.2014</a:t>
            </a:fld>
            <a:endParaRPr lang="ru-RU" dirty="0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101F17-E458-40F4-947B-F88EC805E66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A4DC9F-C885-47C9-AEC3-B3C04C3CCFC9}" type="datetime1">
              <a:rPr lang="ru-RU"/>
              <a:pPr>
                <a:defRPr/>
              </a:pPr>
              <a:t>28.02.2014</a:t>
            </a:fld>
            <a:endParaRPr lang="ru-RU" dirty="0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A002D1-D2D1-4DB2-A623-07E960DE827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557212" y="5849118"/>
            <a:ext cx="9348788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95300" y="5486400"/>
            <a:ext cx="916305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95300" y="609600"/>
            <a:ext cx="3259006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872971" y="609600"/>
            <a:ext cx="5785379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87A6E-203A-418D-A8F7-439D80AF4914}" type="datetime1">
              <a:rPr lang="ru-RU"/>
              <a:pPr>
                <a:defRPr/>
              </a:pPr>
              <a:t>28.02.2014</a:t>
            </a:fld>
            <a:endParaRPr lang="ru-RU" dirty="0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D00A08-0147-4D93-AFA2-877AD66C5D7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797300" y="616634"/>
            <a:ext cx="54483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412750" y="4993760"/>
            <a:ext cx="635635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412750" y="5533218"/>
            <a:ext cx="635635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BEA03B-62DA-48D1-A88D-DD27F1E5E4B8}" type="datetime1">
              <a:rPr lang="ru-RU"/>
              <a:pPr>
                <a:defRPr/>
              </a:pPr>
              <a:t>28.02.2014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DD5A86-58D1-4286-9667-D7C81AECA9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57212" y="1050899"/>
            <a:ext cx="9348788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30200" y="1554163"/>
            <a:ext cx="94107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7016750" y="76200"/>
            <a:ext cx="272415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 smtClean="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5656F028-4546-4968-A9D7-568D18E210EB}" type="datetime1">
              <a:rPr lang="ru-RU"/>
              <a:pPr>
                <a:defRPr/>
              </a:pPr>
              <a:t>28.02.2014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384550" y="76200"/>
            <a:ext cx="36322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 dirty="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915400" y="6477000"/>
            <a:ext cx="8255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 smtClean="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68898D6A-0944-49E9-A5D8-C7758D11544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30200" y="457200"/>
            <a:ext cx="94107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57212" y="1050899"/>
            <a:ext cx="9348788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57212" y="1057987"/>
            <a:ext cx="9348788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33" r:id="rId1"/>
    <p:sldLayoutId id="2147484434" r:id="rId2"/>
    <p:sldLayoutId id="2147484435" r:id="rId3"/>
    <p:sldLayoutId id="2147484432" r:id="rId4"/>
    <p:sldLayoutId id="2147484436" r:id="rId5"/>
    <p:sldLayoutId id="2147484431" r:id="rId6"/>
    <p:sldLayoutId id="2147484437" r:id="rId7"/>
    <p:sldLayoutId id="2147484438" r:id="rId8"/>
    <p:sldLayoutId id="2147484439" r:id="rId9"/>
    <p:sldLayoutId id="2147484430" r:id="rId10"/>
    <p:sldLayoutId id="2147484440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241300" y="1716088"/>
            <a:ext cx="9448800" cy="2555875"/>
          </a:xfrm>
        </p:spPr>
        <p:txBody>
          <a:bodyPr lIns="91440" rIns="91440" bIns="45720"/>
          <a:lstStyle/>
          <a:p>
            <a:pPr algn="ctr" fontAlgn="auto">
              <a:lnSpc>
                <a:spcPct val="130000"/>
              </a:lnSpc>
              <a:spcAft>
                <a:spcPts val="0"/>
              </a:spcAft>
              <a:defRPr/>
            </a:pPr>
            <a:r>
              <a:rPr lang="ru-RU" sz="3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ОСНОВНЫЕ ВОПРОСЫ ОРГАНИЗАЦИИ И ПРОВЕДЕНИЯ ВЫБОРОЧНЫХ НАБЛЮДЕНИЙ</a:t>
            </a:r>
            <a:br>
              <a:rPr lang="ru-RU" sz="3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</a:br>
            <a:r>
              <a:rPr lang="ru-RU" sz="3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ПО СОЦИАЛЬНО-ДЕМОГРАФИЧЕСКИМ</a:t>
            </a:r>
            <a:br>
              <a:rPr lang="ru-RU" sz="3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</a:br>
            <a:r>
              <a:rPr lang="ru-RU" sz="3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ПРОБЛЕМАМ В 2014 ГОДУ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4875213" y="5486400"/>
            <a:ext cx="4876800" cy="1008063"/>
          </a:xfrm>
        </p:spPr>
        <p:txBody>
          <a:bodyPr>
            <a:normAutofit lnSpcReduction="10000"/>
          </a:bodyPr>
          <a:lstStyle/>
          <a:p>
            <a:pPr marL="0" indent="0" fontAlgn="auto">
              <a:lnSpc>
                <a:spcPct val="110000"/>
              </a:lnSpc>
              <a:spcBef>
                <a:spcPct val="10000"/>
              </a:spcBef>
              <a:spcAft>
                <a:spcPct val="30000"/>
              </a:spcAft>
              <a:buFont typeface="Wingdings 2" pitchFamily="18" charset="2"/>
              <a:buNone/>
              <a:defRPr/>
            </a:pPr>
            <a:r>
              <a:rPr lang="ru-RU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Начальник отдела статистики уровня жизни</a:t>
            </a:r>
            <a:br>
              <a:rPr lang="ru-RU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</a:br>
            <a:r>
              <a:rPr lang="ru-RU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и обследований домашних хозяйств</a:t>
            </a:r>
            <a:br>
              <a:rPr lang="ru-RU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</a:br>
            <a:r>
              <a:rPr lang="ru-RU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Э.К. Манылова</a:t>
            </a:r>
          </a:p>
          <a:p>
            <a:pPr marL="0" indent="0" fontAlgn="auto">
              <a:lnSpc>
                <a:spcPct val="110000"/>
              </a:lnSpc>
              <a:spcAft>
                <a:spcPts val="0"/>
              </a:spcAft>
              <a:buFont typeface="Wingdings 2" pitchFamily="18" charset="2"/>
              <a:buNone/>
              <a:defRPr/>
            </a:pPr>
            <a:endParaRPr lang="ru-RU" sz="18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5363" name="Text Box 7"/>
          <p:cNvSpPr txBox="1">
            <a:spLocks noChangeArrowheads="1"/>
          </p:cNvSpPr>
          <p:nvPr/>
        </p:nvSpPr>
        <p:spPr bwMode="auto">
          <a:xfrm>
            <a:off x="1363663" y="188913"/>
            <a:ext cx="70215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3"/>
          <p:cNvSpPr txBox="1">
            <a:spLocks/>
          </p:cNvSpPr>
          <p:nvPr/>
        </p:nvSpPr>
        <p:spPr bwMode="auto">
          <a:xfrm>
            <a:off x="533400" y="1706563"/>
            <a:ext cx="8899525" cy="423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algn="just" eaLnBrk="0" hangingPunct="0">
              <a:spcBef>
                <a:spcPct val="20000"/>
              </a:spcBef>
              <a:buClr>
                <a:srgbClr val="7C4B3B"/>
              </a:buClr>
              <a:buSzPct val="95000"/>
              <a:buFont typeface="Wingdings 2" pitchFamily="18" charset="2"/>
              <a:buChar char=""/>
            </a:pPr>
            <a:r>
              <a:rPr lang="ru-RU" sz="2800" b="1">
                <a:solidFill>
                  <a:schemeClr val="tx2"/>
                </a:solidFill>
              </a:rPr>
              <a:t>Статистические таблицы;</a:t>
            </a:r>
          </a:p>
          <a:p>
            <a:pPr marL="273050" indent="-273050" algn="just" eaLnBrk="0" hangingPunct="0">
              <a:spcBef>
                <a:spcPct val="20000"/>
              </a:spcBef>
              <a:buClr>
                <a:srgbClr val="7C4B3B"/>
              </a:buClr>
              <a:buSzPct val="95000"/>
              <a:buFont typeface="Wingdings 2" pitchFamily="18" charset="2"/>
              <a:buChar char=""/>
            </a:pPr>
            <a:r>
              <a:rPr lang="ru-RU" sz="2800" b="1">
                <a:solidFill>
                  <a:schemeClr val="tx2"/>
                </a:solidFill>
              </a:rPr>
              <a:t>База микроданных; </a:t>
            </a:r>
          </a:p>
          <a:p>
            <a:pPr marL="273050" indent="-273050" algn="just" eaLnBrk="0" hangingPunct="0">
              <a:spcBef>
                <a:spcPct val="20000"/>
              </a:spcBef>
              <a:buClr>
                <a:srgbClr val="7C4B3B"/>
              </a:buClr>
              <a:buSzPct val="95000"/>
              <a:buFont typeface="Wingdings 2" pitchFamily="18" charset="2"/>
              <a:buChar char=""/>
            </a:pPr>
            <a:r>
              <a:rPr lang="ru-RU" sz="2800" b="1">
                <a:solidFill>
                  <a:schemeClr val="tx2"/>
                </a:solidFill>
              </a:rPr>
              <a:t>Метаданные, включая описание состава данных и их структуры, алгоритмов расчетов переменных и статистических показателей</a:t>
            </a:r>
            <a:r>
              <a:rPr lang="en-US" sz="2800" b="1">
                <a:solidFill>
                  <a:schemeClr val="tx2"/>
                </a:solidFill>
              </a:rPr>
              <a:t> </a:t>
            </a:r>
            <a:r>
              <a:rPr lang="ru-RU" sz="2800" b="1">
                <a:solidFill>
                  <a:schemeClr val="tx2"/>
                </a:solidFill>
              </a:rPr>
              <a:t>(международный формат  </a:t>
            </a:r>
            <a:r>
              <a:rPr lang="en-GB" sz="2800" b="1">
                <a:solidFill>
                  <a:schemeClr val="tx2"/>
                </a:solidFill>
              </a:rPr>
              <a:t>DDI</a:t>
            </a:r>
            <a:r>
              <a:rPr lang="ru-RU" sz="2800" b="1">
                <a:solidFill>
                  <a:schemeClr val="tx2"/>
                </a:solidFill>
              </a:rPr>
              <a:t>); </a:t>
            </a:r>
          </a:p>
          <a:p>
            <a:pPr marL="273050" indent="-273050" algn="just" eaLnBrk="0" hangingPunct="0">
              <a:spcBef>
                <a:spcPct val="20000"/>
              </a:spcBef>
              <a:buClr>
                <a:srgbClr val="7C4B3B"/>
              </a:buClr>
              <a:buSzPct val="95000"/>
              <a:buFont typeface="Wingdings 2" pitchFamily="18" charset="2"/>
              <a:buChar char=""/>
            </a:pPr>
            <a:r>
              <a:rPr lang="ru-RU" sz="2800" b="1">
                <a:solidFill>
                  <a:schemeClr val="tx2"/>
                </a:solidFill>
              </a:rPr>
              <a:t>Результаты в виде  в интерактивных отчетов (</a:t>
            </a:r>
            <a:r>
              <a:rPr lang="en-GB" sz="2800" b="1">
                <a:solidFill>
                  <a:schemeClr val="tx2"/>
                </a:solidFill>
              </a:rPr>
              <a:t>OLAP</a:t>
            </a:r>
            <a:r>
              <a:rPr lang="ru-RU" sz="2800" b="1">
                <a:solidFill>
                  <a:schemeClr val="tx2"/>
                </a:solidFill>
              </a:rPr>
              <a:t>-кубов)</a:t>
            </a:r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284163" y="498475"/>
            <a:ext cx="9398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chemeClr val="tx2"/>
                </a:solidFill>
                <a:cs typeface="Tahoma" pitchFamily="34" charset="0"/>
              </a:rPr>
              <a:t>СОСТАВ ОПУБЛИКОВАННОЙ ИНФОРМАЦИИ В СИСТЕМЕ ОТКРЫТОГО ДОСТУПА НА ИНТЕРНЕТ-САЙТЕ РОССТАТА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ChangeArrowheads="1"/>
          </p:cNvSpPr>
          <p:nvPr/>
        </p:nvSpPr>
        <p:spPr bwMode="auto">
          <a:xfrm>
            <a:off x="554038" y="385763"/>
            <a:ext cx="893127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chemeClr val="tx2"/>
                </a:solidFill>
                <a:cs typeface="Tahoma" pitchFamily="34" charset="0"/>
              </a:rPr>
              <a:t>Система федеральных статистических наблюдений</a:t>
            </a:r>
            <a:br>
              <a:rPr lang="ru-RU" b="1">
                <a:solidFill>
                  <a:schemeClr val="tx2"/>
                </a:solidFill>
                <a:cs typeface="Tahoma" pitchFamily="34" charset="0"/>
              </a:rPr>
            </a:br>
            <a:r>
              <a:rPr lang="ru-RU" b="1">
                <a:solidFill>
                  <a:schemeClr val="tx2"/>
                </a:solidFill>
                <a:cs typeface="Tahoma" pitchFamily="34" charset="0"/>
              </a:rPr>
              <a:t>по социально-демографическим проблемам</a:t>
            </a:r>
          </a:p>
        </p:txBody>
      </p:sp>
      <p:sp>
        <p:nvSpPr>
          <p:cNvPr id="8196" name="Text Box 3"/>
          <p:cNvSpPr txBox="1">
            <a:spLocks noChangeArrowheads="1"/>
          </p:cNvSpPr>
          <p:nvPr/>
        </p:nvSpPr>
        <p:spPr bwMode="auto">
          <a:xfrm>
            <a:off x="4229100" y="1992313"/>
            <a:ext cx="1957388" cy="161607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xtLst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ru-RU" sz="1000" b="1" dirty="0" smtClean="0">
                <a:solidFill>
                  <a:schemeClr val="accent6"/>
                </a:solidFill>
                <a:latin typeface="Times New Roman" pitchFamily="18" charset="0"/>
              </a:rPr>
              <a:t>ИСПОЛЬЗОВАНИЕ  </a:t>
            </a:r>
            <a:r>
              <a:rPr lang="ru-RU" sz="1400" b="1" dirty="0" smtClean="0">
                <a:solidFill>
                  <a:schemeClr val="accent6"/>
                </a:solidFill>
                <a:latin typeface="Times New Roman" pitchFamily="18" charset="0"/>
              </a:rPr>
              <a:t>СУТОЧНОГО</a:t>
            </a:r>
            <a:r>
              <a:rPr lang="ru-RU" sz="1000" b="1" dirty="0" smtClean="0">
                <a:solidFill>
                  <a:schemeClr val="accent6"/>
                </a:solidFill>
                <a:latin typeface="Times New Roman" pitchFamily="18" charset="0"/>
              </a:rPr>
              <a:t> ФОНДА  ВРЕМЕНИ НАСЕЛЕНИЕМ</a:t>
            </a:r>
          </a:p>
          <a:p>
            <a:pPr algn="ctr" eaLnBrk="1" hangingPunct="1">
              <a:spcBef>
                <a:spcPct val="15000"/>
              </a:spcBef>
              <a:defRPr/>
            </a:pPr>
            <a:endParaRPr lang="ru-RU" sz="500" dirty="0" smtClean="0">
              <a:solidFill>
                <a:schemeClr val="tx2"/>
              </a:solidFill>
              <a:latin typeface="Times New Roman" pitchFamily="18" charset="0"/>
            </a:endParaRPr>
          </a:p>
          <a:p>
            <a:pPr algn="ctr" eaLnBrk="1" hangingPunct="1">
              <a:spcBef>
                <a:spcPct val="15000"/>
              </a:spcBef>
              <a:defRPr/>
            </a:pPr>
            <a:endParaRPr lang="ru-RU" sz="500" dirty="0" smtClean="0">
              <a:solidFill>
                <a:schemeClr val="tx2"/>
              </a:solidFill>
              <a:latin typeface="Times New Roman" pitchFamily="18" charset="0"/>
            </a:endParaRPr>
          </a:p>
          <a:p>
            <a:pPr algn="ctr" eaLnBrk="1" hangingPunct="1">
              <a:spcBef>
                <a:spcPct val="15000"/>
              </a:spcBef>
              <a:defRPr/>
            </a:pPr>
            <a:endParaRPr lang="ru-RU" sz="500" dirty="0" smtClean="0">
              <a:solidFill>
                <a:schemeClr val="tx2"/>
              </a:solidFill>
              <a:latin typeface="Times New Roman" pitchFamily="18" charset="0"/>
            </a:endParaRPr>
          </a:p>
          <a:p>
            <a:pPr algn="ctr" eaLnBrk="1" hangingPunct="1">
              <a:spcBef>
                <a:spcPct val="15000"/>
              </a:spcBef>
              <a:defRPr/>
            </a:pPr>
            <a:r>
              <a:rPr lang="ru-RU" sz="1150" b="1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ru-RU" sz="1150" b="1" dirty="0" smtClean="0">
                <a:solidFill>
                  <a:schemeClr val="accent6"/>
                </a:solidFill>
                <a:latin typeface="Times New Roman" pitchFamily="18" charset="0"/>
              </a:rPr>
              <a:t>2014г. – 10 тыс. домохозяйств</a:t>
            </a:r>
            <a:r>
              <a:rPr lang="ru-RU" sz="1150" b="1" dirty="0" smtClean="0">
                <a:solidFill>
                  <a:schemeClr val="tx2"/>
                </a:solidFill>
                <a:latin typeface="Times New Roman" pitchFamily="18" charset="0"/>
              </a:rPr>
              <a:t>,</a:t>
            </a:r>
            <a:br>
              <a:rPr lang="ru-RU" sz="1150" b="1" dirty="0" smtClean="0">
                <a:solidFill>
                  <a:schemeClr val="tx2"/>
                </a:solidFill>
                <a:latin typeface="Times New Roman" pitchFamily="18" charset="0"/>
              </a:rPr>
            </a:br>
            <a:r>
              <a:rPr lang="ru-RU" sz="1150" b="1" dirty="0" smtClean="0">
                <a:solidFill>
                  <a:schemeClr val="tx2"/>
                </a:solidFill>
                <a:latin typeface="Times New Roman" pitchFamily="18" charset="0"/>
              </a:rPr>
              <a:t>с 2019г. 1 РАЗ в 5 ЛЕТ – </a:t>
            </a:r>
            <a:br>
              <a:rPr lang="ru-RU" sz="1150" b="1" dirty="0" smtClean="0">
                <a:solidFill>
                  <a:schemeClr val="tx2"/>
                </a:solidFill>
                <a:latin typeface="Times New Roman" pitchFamily="18" charset="0"/>
              </a:rPr>
            </a:br>
            <a:r>
              <a:rPr lang="ru-RU" sz="1150" b="1" dirty="0" smtClean="0">
                <a:solidFill>
                  <a:schemeClr val="tx2"/>
                </a:solidFill>
                <a:latin typeface="Times New Roman" pitchFamily="18" charset="0"/>
              </a:rPr>
              <a:t>45 тыс. домохозяйств</a:t>
            </a:r>
          </a:p>
        </p:txBody>
      </p:sp>
      <p:sp>
        <p:nvSpPr>
          <p:cNvPr id="8197" name="Text Box 4"/>
          <p:cNvSpPr txBox="1">
            <a:spLocks noChangeArrowheads="1"/>
          </p:cNvSpPr>
          <p:nvPr/>
        </p:nvSpPr>
        <p:spPr bwMode="auto">
          <a:xfrm>
            <a:off x="5997575" y="1993900"/>
            <a:ext cx="1947863" cy="145415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xtLst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ru-RU" sz="1000" b="1" dirty="0" smtClean="0">
                <a:solidFill>
                  <a:schemeClr val="tx2"/>
                </a:solidFill>
                <a:latin typeface="Times New Roman" pitchFamily="18" charset="0"/>
              </a:rPr>
              <a:t>ПОВЕДЕНЧЕСКИЕ </a:t>
            </a:r>
            <a:r>
              <a:rPr lang="ru-RU" sz="1400" b="1" dirty="0" smtClean="0">
                <a:solidFill>
                  <a:schemeClr val="tx2"/>
                </a:solidFill>
                <a:latin typeface="Times New Roman" pitchFamily="18" charset="0"/>
              </a:rPr>
              <a:t>ФАКТОРЫ</a:t>
            </a:r>
            <a:r>
              <a:rPr lang="ru-RU" sz="1000" b="1" dirty="0" smtClean="0">
                <a:solidFill>
                  <a:schemeClr val="tx2"/>
                </a:solidFill>
                <a:latin typeface="Times New Roman" pitchFamily="18" charset="0"/>
              </a:rPr>
              <a:t> ВЛИЯЮЩИЕ НА СОСТОЯНИЕ ЗДОРОВЬЯ НАСЕЛЕНИЯ</a:t>
            </a:r>
            <a:br>
              <a:rPr lang="ru-RU" sz="1000" b="1" dirty="0" smtClean="0">
                <a:solidFill>
                  <a:schemeClr val="tx2"/>
                </a:solidFill>
                <a:latin typeface="Times New Roman" pitchFamily="18" charset="0"/>
              </a:rPr>
            </a:br>
            <a:r>
              <a:rPr lang="ru-RU" sz="1150" b="1" dirty="0" smtClean="0">
                <a:solidFill>
                  <a:schemeClr val="tx2"/>
                </a:solidFill>
                <a:latin typeface="Times New Roman" pitchFamily="18" charset="0"/>
              </a:rPr>
              <a:t>с 2013 г.</a:t>
            </a:r>
            <a:r>
              <a:rPr lang="en-US" sz="1150" b="1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br>
              <a:rPr lang="en-US" sz="1150" b="1" dirty="0" smtClean="0">
                <a:solidFill>
                  <a:schemeClr val="tx2"/>
                </a:solidFill>
                <a:latin typeface="Times New Roman" pitchFamily="18" charset="0"/>
              </a:rPr>
            </a:br>
            <a:r>
              <a:rPr lang="ru-RU" sz="1150" b="1" dirty="0" smtClean="0">
                <a:solidFill>
                  <a:schemeClr val="tx2"/>
                </a:solidFill>
                <a:latin typeface="Times New Roman" pitchFamily="18" charset="0"/>
              </a:rPr>
              <a:t>1 РАЗ в 5 ЛЕТ – </a:t>
            </a:r>
            <a:br>
              <a:rPr lang="ru-RU" sz="1150" b="1" dirty="0" smtClean="0">
                <a:solidFill>
                  <a:schemeClr val="tx2"/>
                </a:solidFill>
                <a:latin typeface="Times New Roman" pitchFamily="18" charset="0"/>
              </a:rPr>
            </a:br>
            <a:r>
              <a:rPr lang="ru-RU" sz="1150" b="1" dirty="0" smtClean="0">
                <a:solidFill>
                  <a:schemeClr val="tx2"/>
                </a:solidFill>
                <a:latin typeface="Times New Roman" pitchFamily="18" charset="0"/>
              </a:rPr>
              <a:t>15 тыс. домохозяйств</a:t>
            </a:r>
          </a:p>
        </p:txBody>
      </p:sp>
      <p:sp>
        <p:nvSpPr>
          <p:cNvPr id="8198" name="Text Box 5"/>
          <p:cNvSpPr txBox="1">
            <a:spLocks noChangeArrowheads="1"/>
          </p:cNvSpPr>
          <p:nvPr/>
        </p:nvSpPr>
        <p:spPr bwMode="auto">
          <a:xfrm>
            <a:off x="7816850" y="1993900"/>
            <a:ext cx="1668463" cy="138747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xtLst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ru-RU" sz="1400" b="1" dirty="0" smtClean="0">
                <a:solidFill>
                  <a:schemeClr val="tx2"/>
                </a:solidFill>
                <a:latin typeface="Times New Roman" pitchFamily="18" charset="0"/>
              </a:rPr>
              <a:t>РАЦИОН</a:t>
            </a:r>
            <a:r>
              <a:rPr lang="ru-RU" sz="1000" b="1" dirty="0" smtClean="0">
                <a:solidFill>
                  <a:schemeClr val="tx2"/>
                </a:solidFill>
                <a:latin typeface="Times New Roman" pitchFamily="18" charset="0"/>
              </a:rPr>
              <a:t> ПИТАНИЯ НАСЕЛЕНИЯ</a:t>
            </a:r>
            <a:r>
              <a:rPr lang="en-US" sz="1000" b="1" dirty="0" smtClean="0">
                <a:solidFill>
                  <a:schemeClr val="tx2"/>
                </a:solidFill>
                <a:latin typeface="Times New Roman" pitchFamily="18" charset="0"/>
              </a:rPr>
              <a:t/>
            </a:r>
            <a:br>
              <a:rPr lang="en-US" sz="1000" b="1" dirty="0" smtClean="0">
                <a:solidFill>
                  <a:schemeClr val="tx2"/>
                </a:solidFill>
                <a:latin typeface="Times New Roman" pitchFamily="18" charset="0"/>
              </a:rPr>
            </a:br>
            <a:r>
              <a:rPr lang="en-US" sz="1000" b="1" dirty="0" smtClean="0">
                <a:solidFill>
                  <a:schemeClr val="tx2"/>
                </a:solidFill>
                <a:latin typeface="Times New Roman" pitchFamily="18" charset="0"/>
              </a:rPr>
              <a:t/>
            </a:r>
            <a:br>
              <a:rPr lang="en-US" sz="1000" b="1" dirty="0" smtClean="0">
                <a:solidFill>
                  <a:schemeClr val="tx2"/>
                </a:solidFill>
                <a:latin typeface="Times New Roman" pitchFamily="18" charset="0"/>
              </a:rPr>
            </a:br>
            <a:endParaRPr lang="en-US" sz="1000" b="1" dirty="0" smtClean="0">
              <a:solidFill>
                <a:schemeClr val="tx2"/>
              </a:solidFill>
              <a:latin typeface="Times New Roman" pitchFamily="18" charset="0"/>
            </a:endParaRPr>
          </a:p>
          <a:p>
            <a:pPr algn="ctr" eaLnBrk="1" hangingPunct="1">
              <a:spcBef>
                <a:spcPct val="50000"/>
              </a:spcBef>
              <a:defRPr/>
            </a:pPr>
            <a:r>
              <a:rPr lang="ru-RU" sz="1150" b="1" dirty="0" smtClean="0">
                <a:solidFill>
                  <a:schemeClr val="tx2"/>
                </a:solidFill>
                <a:latin typeface="Times New Roman" pitchFamily="18" charset="0"/>
              </a:rPr>
              <a:t>с 2013 г. </a:t>
            </a:r>
            <a:br>
              <a:rPr lang="ru-RU" sz="1150" b="1" dirty="0" smtClean="0">
                <a:solidFill>
                  <a:schemeClr val="tx2"/>
                </a:solidFill>
                <a:latin typeface="Times New Roman" pitchFamily="18" charset="0"/>
              </a:rPr>
            </a:br>
            <a:r>
              <a:rPr lang="ru-RU" sz="1150" b="1" dirty="0" smtClean="0">
                <a:solidFill>
                  <a:schemeClr val="tx2"/>
                </a:solidFill>
                <a:latin typeface="Times New Roman" pitchFamily="18" charset="0"/>
              </a:rPr>
              <a:t>1 РАЗ в 5 ЛЕТ – </a:t>
            </a:r>
            <a:r>
              <a:rPr lang="en-US" sz="1150" b="1" dirty="0" smtClean="0">
                <a:solidFill>
                  <a:schemeClr val="tx2"/>
                </a:solidFill>
                <a:latin typeface="Times New Roman" pitchFamily="18" charset="0"/>
              </a:rPr>
              <a:t/>
            </a:r>
            <a:br>
              <a:rPr lang="en-US" sz="1150" b="1" dirty="0" smtClean="0">
                <a:solidFill>
                  <a:schemeClr val="tx2"/>
                </a:solidFill>
                <a:latin typeface="Times New Roman" pitchFamily="18" charset="0"/>
              </a:rPr>
            </a:br>
            <a:r>
              <a:rPr lang="ru-RU" sz="1150" b="1" dirty="0" smtClean="0">
                <a:solidFill>
                  <a:schemeClr val="tx2"/>
                </a:solidFill>
                <a:latin typeface="Times New Roman" pitchFamily="18" charset="0"/>
              </a:rPr>
              <a:t>45 тыс. домохозяйств</a:t>
            </a:r>
          </a:p>
        </p:txBody>
      </p:sp>
      <p:sp>
        <p:nvSpPr>
          <p:cNvPr id="25605" name="Text Box 6"/>
          <p:cNvSpPr txBox="1">
            <a:spLocks noChangeArrowheads="1"/>
          </p:cNvSpPr>
          <p:nvPr/>
        </p:nvSpPr>
        <p:spPr bwMode="auto">
          <a:xfrm>
            <a:off x="682625" y="1600200"/>
            <a:ext cx="8743950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300" b="1">
                <a:solidFill>
                  <a:schemeClr val="tx2"/>
                </a:solidFill>
                <a:latin typeface="Arial Black" pitchFamily="34" charset="0"/>
              </a:rPr>
              <a:t>УСЛОВИЯ ПРОЖИВАНИЯ И ОБРАЗ ЖИЗНИ НАСЕЛЕНИЯ</a:t>
            </a:r>
          </a:p>
        </p:txBody>
      </p:sp>
      <p:sp>
        <p:nvSpPr>
          <p:cNvPr id="8200" name="Text Box 7"/>
          <p:cNvSpPr txBox="1">
            <a:spLocks noChangeArrowheads="1"/>
          </p:cNvSpPr>
          <p:nvPr/>
        </p:nvSpPr>
        <p:spPr bwMode="auto">
          <a:xfrm>
            <a:off x="554038" y="1985963"/>
            <a:ext cx="2019300" cy="176847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xtLst>
            <a:ext uri="{91240B29-F687-4F45-9708-019B960494DF}"/>
          </a:extLst>
        </p:spPr>
        <p:txBody>
          <a:bodyPr anchorCtr="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ru-RU" sz="1000" b="1" dirty="0" smtClean="0">
                <a:solidFill>
                  <a:schemeClr val="accent6"/>
                </a:solidFill>
                <a:latin typeface="Times New Roman" pitchFamily="18" charset="0"/>
              </a:rPr>
              <a:t>УСЛОВИЯ ЖИЗНИ </a:t>
            </a:r>
            <a:r>
              <a:rPr lang="ru-RU" sz="1400" b="1" dirty="0" smtClean="0">
                <a:solidFill>
                  <a:schemeClr val="accent6"/>
                </a:solidFill>
                <a:latin typeface="Times New Roman" pitchFamily="18" charset="0"/>
              </a:rPr>
              <a:t>НАСЕЛЕНИЯ</a:t>
            </a:r>
            <a:r>
              <a:rPr lang="ru-RU" sz="1000" b="1" i="1" dirty="0" smtClean="0">
                <a:solidFill>
                  <a:schemeClr val="accent6"/>
                </a:solidFill>
                <a:latin typeface="Times New Roman" pitchFamily="18" charset="0"/>
              </a:rPr>
              <a:t> </a:t>
            </a:r>
          </a:p>
          <a:p>
            <a:pPr algn="ctr" eaLnBrk="1" hangingPunct="1">
              <a:spcBef>
                <a:spcPct val="50000"/>
              </a:spcBef>
              <a:defRPr/>
            </a:pPr>
            <a:endParaRPr lang="ru-RU" sz="900" dirty="0" smtClean="0">
              <a:solidFill>
                <a:schemeClr val="tx2"/>
              </a:solidFill>
              <a:latin typeface="Times New Roman" pitchFamily="18" charset="0"/>
            </a:endParaRPr>
          </a:p>
          <a:p>
            <a:pPr algn="ctr" eaLnBrk="1" hangingPunct="1">
              <a:spcBef>
                <a:spcPct val="50000"/>
              </a:spcBef>
              <a:defRPr/>
            </a:pPr>
            <a:endParaRPr lang="ru-RU" sz="500" dirty="0" smtClean="0">
              <a:solidFill>
                <a:schemeClr val="tx2"/>
              </a:solidFill>
              <a:latin typeface="Times New Roman" pitchFamily="18" charset="0"/>
            </a:endParaRPr>
          </a:p>
          <a:p>
            <a:pPr algn="ctr" eaLnBrk="1" hangingPunct="1">
              <a:spcBef>
                <a:spcPct val="50000"/>
              </a:spcBef>
              <a:defRPr/>
            </a:pPr>
            <a:r>
              <a:rPr lang="ru-RU" sz="1150" b="1" dirty="0" smtClean="0">
                <a:solidFill>
                  <a:schemeClr val="tx2"/>
                </a:solidFill>
                <a:latin typeface="Times New Roman" pitchFamily="18" charset="0"/>
              </a:rPr>
              <a:t>2011г. – 10 тыс. </a:t>
            </a:r>
          </a:p>
          <a:p>
            <a:pPr algn="ctr" eaLnBrk="1" hangingPunct="1">
              <a:spcBef>
                <a:spcPct val="5000"/>
              </a:spcBef>
              <a:defRPr/>
            </a:pPr>
            <a:r>
              <a:rPr lang="ru-RU" sz="1150" b="1" dirty="0" smtClean="0">
                <a:solidFill>
                  <a:schemeClr val="tx2"/>
                </a:solidFill>
                <a:latin typeface="Times New Roman" pitchFamily="18" charset="0"/>
              </a:rPr>
              <a:t>домохозяйств, </a:t>
            </a:r>
          </a:p>
          <a:p>
            <a:pPr algn="ctr" eaLnBrk="1" hangingPunct="1">
              <a:spcBef>
                <a:spcPct val="5000"/>
              </a:spcBef>
              <a:defRPr/>
            </a:pPr>
            <a:r>
              <a:rPr lang="en-US" sz="1150" b="1" dirty="0" smtClean="0">
                <a:solidFill>
                  <a:schemeClr val="accent6"/>
                </a:solidFill>
                <a:latin typeface="Times New Roman" pitchFamily="18" charset="0"/>
              </a:rPr>
              <a:t>c</a:t>
            </a:r>
            <a:r>
              <a:rPr lang="ru-RU" sz="1150" b="1" dirty="0" smtClean="0">
                <a:solidFill>
                  <a:schemeClr val="accent6"/>
                </a:solidFill>
                <a:latin typeface="Times New Roman" pitchFamily="18" charset="0"/>
              </a:rPr>
              <a:t> 2014г</a:t>
            </a:r>
            <a:r>
              <a:rPr lang="en-US" sz="1150" b="1" dirty="0" smtClean="0">
                <a:solidFill>
                  <a:schemeClr val="accent6"/>
                </a:solidFill>
                <a:latin typeface="Times New Roman" pitchFamily="18" charset="0"/>
              </a:rPr>
              <a:t>.</a:t>
            </a:r>
            <a:r>
              <a:rPr lang="ru-RU" sz="1150" b="1" dirty="0" smtClean="0">
                <a:solidFill>
                  <a:schemeClr val="accent6"/>
                </a:solidFill>
                <a:latin typeface="Times New Roman" pitchFamily="18" charset="0"/>
              </a:rPr>
              <a:t> 1 РАЗ В 2 ГОДА – </a:t>
            </a:r>
            <a:br>
              <a:rPr lang="ru-RU" sz="1150" b="1" dirty="0" smtClean="0">
                <a:solidFill>
                  <a:schemeClr val="accent6"/>
                </a:solidFill>
                <a:latin typeface="Times New Roman" pitchFamily="18" charset="0"/>
              </a:rPr>
            </a:br>
            <a:r>
              <a:rPr lang="ru-RU" sz="1150" b="1" dirty="0" smtClean="0">
                <a:solidFill>
                  <a:schemeClr val="accent6"/>
                </a:solidFill>
                <a:latin typeface="Times New Roman" pitchFamily="18" charset="0"/>
              </a:rPr>
              <a:t>60 тыс. домохозяйств</a:t>
            </a:r>
            <a:r>
              <a:rPr lang="ru-RU" sz="1100" dirty="0" smtClean="0">
                <a:solidFill>
                  <a:schemeClr val="accent6"/>
                </a:solidFill>
                <a:latin typeface="Times New Roman" pitchFamily="18" charset="0"/>
              </a:rPr>
              <a:t/>
            </a:r>
            <a:br>
              <a:rPr lang="ru-RU" sz="1100" dirty="0" smtClean="0">
                <a:solidFill>
                  <a:schemeClr val="accent6"/>
                </a:solidFill>
                <a:latin typeface="Times New Roman" pitchFamily="18" charset="0"/>
              </a:rPr>
            </a:br>
            <a:endParaRPr lang="ru-RU" sz="1100" dirty="0" smtClean="0">
              <a:solidFill>
                <a:schemeClr val="accent6"/>
              </a:solidFill>
              <a:latin typeface="Times New Roman" pitchFamily="18" charset="0"/>
            </a:endParaRPr>
          </a:p>
        </p:txBody>
      </p:sp>
      <p:sp>
        <p:nvSpPr>
          <p:cNvPr id="8201" name="Text Box 8"/>
          <p:cNvSpPr txBox="1">
            <a:spLocks noChangeArrowheads="1"/>
          </p:cNvSpPr>
          <p:nvPr/>
        </p:nvSpPr>
        <p:spPr bwMode="auto">
          <a:xfrm>
            <a:off x="2395538" y="1985963"/>
            <a:ext cx="1833562" cy="162877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xtLst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ru-RU" sz="1000" b="1" dirty="0" smtClean="0">
                <a:solidFill>
                  <a:schemeClr val="tx2"/>
                </a:solidFill>
                <a:latin typeface="Times New Roman" pitchFamily="18" charset="0"/>
              </a:rPr>
              <a:t>РЕПРОДУКТИВНЫЕ ПЛАНЫ </a:t>
            </a:r>
            <a:r>
              <a:rPr lang="ru-RU" sz="1400" b="1" dirty="0" smtClean="0">
                <a:solidFill>
                  <a:schemeClr val="tx2"/>
                </a:solidFill>
                <a:latin typeface="Times New Roman" pitchFamily="18" charset="0"/>
              </a:rPr>
              <a:t>НАСЕЛЕНИЯ</a:t>
            </a:r>
            <a:endParaRPr lang="ru-RU" sz="900" dirty="0" smtClean="0">
              <a:solidFill>
                <a:schemeClr val="tx2"/>
              </a:solidFill>
              <a:latin typeface="Times New Roman" pitchFamily="18" charset="0"/>
            </a:endParaRPr>
          </a:p>
          <a:p>
            <a:pPr algn="ctr" eaLnBrk="1" hangingPunct="1">
              <a:spcBef>
                <a:spcPct val="50000"/>
              </a:spcBef>
              <a:defRPr/>
            </a:pPr>
            <a:endParaRPr lang="ru-RU" sz="700" dirty="0" smtClean="0">
              <a:solidFill>
                <a:schemeClr val="tx2"/>
              </a:solidFill>
              <a:latin typeface="Times New Roman" pitchFamily="18" charset="0"/>
            </a:endParaRPr>
          </a:p>
          <a:p>
            <a:pPr algn="ctr" eaLnBrk="1" hangingPunct="1">
              <a:spcBef>
                <a:spcPct val="50000"/>
              </a:spcBef>
              <a:defRPr/>
            </a:pPr>
            <a:r>
              <a:rPr lang="ru-RU" sz="1150" b="1" dirty="0" smtClean="0">
                <a:solidFill>
                  <a:schemeClr val="tx2"/>
                </a:solidFill>
                <a:latin typeface="Times New Roman" pitchFamily="18" charset="0"/>
              </a:rPr>
              <a:t>2012г. – 10 тыс. </a:t>
            </a:r>
          </a:p>
          <a:p>
            <a:pPr algn="ctr" eaLnBrk="1" hangingPunct="1">
              <a:spcBef>
                <a:spcPct val="5000"/>
              </a:spcBef>
              <a:defRPr/>
            </a:pPr>
            <a:r>
              <a:rPr lang="ru-RU" sz="1150" b="1" dirty="0" smtClean="0">
                <a:solidFill>
                  <a:schemeClr val="tx2"/>
                </a:solidFill>
                <a:latin typeface="Times New Roman" pitchFamily="18" charset="0"/>
              </a:rPr>
              <a:t>домохозяйств,</a:t>
            </a:r>
            <a:br>
              <a:rPr lang="ru-RU" sz="1150" b="1" dirty="0" smtClean="0">
                <a:solidFill>
                  <a:schemeClr val="tx2"/>
                </a:solidFill>
                <a:latin typeface="Times New Roman" pitchFamily="18" charset="0"/>
              </a:rPr>
            </a:br>
            <a:r>
              <a:rPr lang="ru-RU" sz="1150" b="1" dirty="0" smtClean="0">
                <a:solidFill>
                  <a:schemeClr val="tx2"/>
                </a:solidFill>
                <a:latin typeface="Times New Roman" pitchFamily="18" charset="0"/>
              </a:rPr>
              <a:t>с 2017г.  1 РАЗ в 5 ЛЕТ – </a:t>
            </a:r>
            <a:br>
              <a:rPr lang="ru-RU" sz="1150" b="1" dirty="0" smtClean="0">
                <a:solidFill>
                  <a:schemeClr val="tx2"/>
                </a:solidFill>
                <a:latin typeface="Times New Roman" pitchFamily="18" charset="0"/>
              </a:rPr>
            </a:br>
            <a:r>
              <a:rPr lang="ru-RU" sz="1150" b="1" dirty="0" smtClean="0">
                <a:solidFill>
                  <a:schemeClr val="tx2"/>
                </a:solidFill>
                <a:latin typeface="Times New Roman" pitchFamily="18" charset="0"/>
              </a:rPr>
              <a:t>15 тыс. домохозяйств</a:t>
            </a:r>
          </a:p>
        </p:txBody>
      </p:sp>
      <p:sp>
        <p:nvSpPr>
          <p:cNvPr id="8202" name="Text Box 9"/>
          <p:cNvSpPr txBox="1">
            <a:spLocks noChangeArrowheads="1"/>
          </p:cNvSpPr>
          <p:nvPr/>
        </p:nvSpPr>
        <p:spPr bwMode="auto">
          <a:xfrm>
            <a:off x="682625" y="3886200"/>
            <a:ext cx="3668713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ru-RU" sz="1300" b="1" dirty="0" smtClean="0">
                <a:solidFill>
                  <a:schemeClr val="accent6"/>
                </a:solidFill>
                <a:latin typeface="Arial Black" pitchFamily="34" charset="0"/>
              </a:rPr>
              <a:t>ДОХОДЫ  НАСЕЛЕНИЯ И УЧАСТИЕ В СОЦИАЛЬНЫХ ПРОГРАММАХ</a:t>
            </a:r>
            <a:r>
              <a:rPr lang="ru-RU" sz="1400" b="1" dirty="0" smtClean="0">
                <a:solidFill>
                  <a:schemeClr val="accent6"/>
                </a:solidFill>
                <a:latin typeface="Arial Narrow" pitchFamily="34" charset="0"/>
              </a:rPr>
              <a:t> 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ru-RU" sz="1150" b="1" dirty="0" smtClean="0">
                <a:solidFill>
                  <a:schemeClr val="tx2"/>
                </a:solidFill>
                <a:latin typeface="Times New Roman" pitchFamily="18" charset="0"/>
              </a:rPr>
              <a:t>в 20</a:t>
            </a:r>
            <a:r>
              <a:rPr lang="en-US" sz="1150" b="1" dirty="0" smtClean="0">
                <a:solidFill>
                  <a:schemeClr val="tx2"/>
                </a:solidFill>
                <a:latin typeface="Times New Roman" pitchFamily="18" charset="0"/>
              </a:rPr>
              <a:t>1</a:t>
            </a:r>
            <a:r>
              <a:rPr lang="ru-RU" sz="1150" b="1" dirty="0" smtClean="0">
                <a:solidFill>
                  <a:schemeClr val="tx2"/>
                </a:solidFill>
                <a:latin typeface="Times New Roman" pitchFamily="18" charset="0"/>
              </a:rPr>
              <a:t>2г. – 10 тыс. домохозяйств,</a:t>
            </a:r>
            <a:br>
              <a:rPr lang="ru-RU" sz="1150" b="1" dirty="0" smtClean="0">
                <a:solidFill>
                  <a:schemeClr val="tx2"/>
                </a:solidFill>
                <a:latin typeface="Times New Roman" pitchFamily="18" charset="0"/>
              </a:rPr>
            </a:br>
            <a:r>
              <a:rPr lang="ru-RU" sz="1150" b="1" dirty="0" smtClean="0">
                <a:solidFill>
                  <a:schemeClr val="accent6"/>
                </a:solidFill>
                <a:latin typeface="Times New Roman" pitchFamily="18" charset="0"/>
              </a:rPr>
              <a:t>ЕЖЕГОДНО с 2014г. – 45 тыс. домохозяйств,</a:t>
            </a:r>
            <a:br>
              <a:rPr lang="ru-RU" sz="1150" b="1" dirty="0" smtClean="0">
                <a:solidFill>
                  <a:schemeClr val="accent6"/>
                </a:solidFill>
                <a:latin typeface="Times New Roman" pitchFamily="18" charset="0"/>
              </a:rPr>
            </a:br>
            <a:r>
              <a:rPr lang="ru-RU" sz="1150" b="1" dirty="0" smtClean="0">
                <a:solidFill>
                  <a:schemeClr val="accent6"/>
                </a:solidFill>
                <a:latin typeface="Times New Roman" pitchFamily="18" charset="0"/>
              </a:rPr>
              <a:t>с 2017г. 1 РАЗ В 5 ЛЕТ – 160 тыс. домохозяйств</a:t>
            </a:r>
          </a:p>
        </p:txBody>
      </p:sp>
      <p:sp>
        <p:nvSpPr>
          <p:cNvPr id="8203" name="Text Box 10"/>
          <p:cNvSpPr txBox="1">
            <a:spLocks noChangeArrowheads="1"/>
          </p:cNvSpPr>
          <p:nvPr/>
        </p:nvSpPr>
        <p:spPr bwMode="auto">
          <a:xfrm>
            <a:off x="631825" y="5461000"/>
            <a:ext cx="3719513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ru-RU" sz="1300" b="1" dirty="0" smtClean="0">
                <a:solidFill>
                  <a:schemeClr val="tx2"/>
                </a:solidFill>
                <a:latin typeface="Arial Black" pitchFamily="34" charset="0"/>
              </a:rPr>
              <a:t>КАЧЕСТВО И ДОСТУПНОСТЬ СОЦИАЛЬНЫХ УСЛУГ 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ru-RU" sz="1150" b="1" dirty="0" smtClean="0">
                <a:solidFill>
                  <a:schemeClr val="tx2"/>
                </a:solidFill>
                <a:latin typeface="Times New Roman" pitchFamily="18" charset="0"/>
              </a:rPr>
              <a:t>2013г. – 10 тыс. домохозяйств,</a:t>
            </a:r>
            <a:br>
              <a:rPr lang="ru-RU" sz="1150" b="1" dirty="0" smtClean="0">
                <a:solidFill>
                  <a:schemeClr val="tx2"/>
                </a:solidFill>
                <a:latin typeface="Times New Roman" pitchFamily="18" charset="0"/>
              </a:rPr>
            </a:br>
            <a:r>
              <a:rPr lang="ru-RU" sz="1150" b="1" dirty="0" smtClean="0">
                <a:solidFill>
                  <a:schemeClr val="tx2"/>
                </a:solidFill>
                <a:latin typeface="Times New Roman" pitchFamily="18" charset="0"/>
              </a:rPr>
              <a:t>с 2015г.  1 РАЗ в 2 ГОДА – 48 тыс.  домохозяйств</a:t>
            </a:r>
          </a:p>
        </p:txBody>
      </p:sp>
      <p:sp>
        <p:nvSpPr>
          <p:cNvPr id="8204" name="Text Box 11"/>
          <p:cNvSpPr txBox="1">
            <a:spLocks noChangeArrowheads="1"/>
          </p:cNvSpPr>
          <p:nvPr/>
        </p:nvSpPr>
        <p:spPr bwMode="auto">
          <a:xfrm>
            <a:off x="4586288" y="4581525"/>
            <a:ext cx="1743075" cy="187325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xtLst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ru-RU" sz="1100" b="1" dirty="0" smtClean="0">
                <a:solidFill>
                  <a:schemeClr val="accent6"/>
                </a:solidFill>
                <a:latin typeface="Times New Roman" pitchFamily="18" charset="0"/>
              </a:rPr>
              <a:t>ИСПОЛЬЗОВАНИЕ</a:t>
            </a:r>
            <a:r>
              <a:rPr lang="ru-RU" sz="1000" b="1" dirty="0" smtClean="0">
                <a:solidFill>
                  <a:schemeClr val="accent6"/>
                </a:solidFill>
                <a:latin typeface="Times New Roman" pitchFamily="18" charset="0"/>
              </a:rPr>
              <a:t> ТРУДА МИГРАНТОВ</a:t>
            </a:r>
            <a:r>
              <a:rPr lang="ru-RU" sz="1000" b="1" dirty="0" smtClean="0">
                <a:solidFill>
                  <a:schemeClr val="tx2"/>
                </a:solidFill>
                <a:latin typeface="Times New Roman" pitchFamily="18" charset="0"/>
              </a:rPr>
              <a:t/>
            </a:r>
            <a:br>
              <a:rPr lang="ru-RU" sz="1000" b="1" dirty="0" smtClean="0">
                <a:solidFill>
                  <a:schemeClr val="tx2"/>
                </a:solidFill>
                <a:latin typeface="Times New Roman" pitchFamily="18" charset="0"/>
              </a:rPr>
            </a:br>
            <a:endParaRPr lang="en-US" sz="1000" b="1" dirty="0" smtClean="0">
              <a:solidFill>
                <a:schemeClr val="tx2"/>
              </a:solidFill>
              <a:latin typeface="Times New Roman" pitchFamily="18" charset="0"/>
            </a:endParaRPr>
          </a:p>
          <a:p>
            <a:pPr algn="ctr" eaLnBrk="1" hangingPunct="1">
              <a:spcBef>
                <a:spcPct val="50000"/>
              </a:spcBef>
              <a:defRPr/>
            </a:pPr>
            <a:endParaRPr lang="ru-RU" sz="1000" b="1" dirty="0" smtClean="0">
              <a:solidFill>
                <a:schemeClr val="tx2"/>
              </a:solidFill>
              <a:latin typeface="Times New Roman" pitchFamily="18" charset="0"/>
            </a:endParaRPr>
          </a:p>
          <a:p>
            <a:pPr algn="ctr" eaLnBrk="1" hangingPunct="1">
              <a:spcBef>
                <a:spcPct val="50000"/>
              </a:spcBef>
              <a:defRPr/>
            </a:pPr>
            <a:endParaRPr lang="ru-RU" sz="1200" b="1" dirty="0" smtClean="0">
              <a:solidFill>
                <a:schemeClr val="tx2"/>
              </a:solidFill>
              <a:latin typeface="Times New Roman" pitchFamily="18" charset="0"/>
            </a:endParaRPr>
          </a:p>
          <a:p>
            <a:pPr algn="ctr" eaLnBrk="1" hangingPunct="1">
              <a:spcBef>
                <a:spcPct val="50000"/>
              </a:spcBef>
              <a:defRPr/>
            </a:pPr>
            <a:r>
              <a:rPr lang="ru-RU" sz="1150" b="1" dirty="0" smtClean="0">
                <a:solidFill>
                  <a:schemeClr val="accent6"/>
                </a:solidFill>
                <a:latin typeface="Times New Roman" pitchFamily="18" charset="0"/>
              </a:rPr>
              <a:t>с 2014г.  </a:t>
            </a:r>
            <a:br>
              <a:rPr lang="ru-RU" sz="1150" b="1" dirty="0" smtClean="0">
                <a:solidFill>
                  <a:schemeClr val="accent6"/>
                </a:solidFill>
                <a:latin typeface="Times New Roman" pitchFamily="18" charset="0"/>
              </a:rPr>
            </a:br>
            <a:r>
              <a:rPr lang="ru-RU" sz="1150" b="1" dirty="0" smtClean="0">
                <a:solidFill>
                  <a:schemeClr val="accent6"/>
                </a:solidFill>
                <a:latin typeface="Times New Roman" pitchFamily="18" charset="0"/>
              </a:rPr>
              <a:t>1 РАЗ в 5 ЛЕТ – </a:t>
            </a:r>
            <a:br>
              <a:rPr lang="ru-RU" sz="1150" b="1" dirty="0" smtClean="0">
                <a:solidFill>
                  <a:schemeClr val="accent6"/>
                </a:solidFill>
                <a:latin typeface="Times New Roman" pitchFamily="18" charset="0"/>
              </a:rPr>
            </a:br>
            <a:r>
              <a:rPr lang="ru-RU" sz="1150" b="1" dirty="0" smtClean="0">
                <a:solidFill>
                  <a:schemeClr val="accent6"/>
                </a:solidFill>
                <a:latin typeface="Times New Roman" pitchFamily="18" charset="0"/>
              </a:rPr>
              <a:t> 100 тыс. домохозяйств</a:t>
            </a:r>
            <a:r>
              <a:rPr lang="ru-RU" sz="1150" dirty="0" smtClean="0">
                <a:solidFill>
                  <a:schemeClr val="tx2"/>
                </a:solidFill>
                <a:latin typeface="Times New Roman" pitchFamily="18" charset="0"/>
              </a:rPr>
              <a:t/>
            </a:r>
            <a:br>
              <a:rPr lang="ru-RU" sz="1150" dirty="0" smtClean="0">
                <a:solidFill>
                  <a:schemeClr val="tx2"/>
                </a:solidFill>
                <a:latin typeface="Times New Roman" pitchFamily="18" charset="0"/>
              </a:rPr>
            </a:br>
            <a:endParaRPr lang="ru-RU" sz="1150" dirty="0" smtClean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8205" name="Text Box 12"/>
          <p:cNvSpPr txBox="1">
            <a:spLocks noChangeArrowheads="1"/>
          </p:cNvSpPr>
          <p:nvPr/>
        </p:nvSpPr>
        <p:spPr bwMode="auto">
          <a:xfrm>
            <a:off x="5997575" y="4573588"/>
            <a:ext cx="2017713" cy="170021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xtLst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sz="1000" b="1" dirty="0" smtClean="0">
                <a:solidFill>
                  <a:schemeClr val="tx2"/>
                </a:solidFill>
                <a:latin typeface="Times New Roman" pitchFamily="18" charset="0"/>
              </a:rPr>
              <a:t>ТРУДОУСТРОЙСТВО </a:t>
            </a:r>
            <a:r>
              <a:rPr lang="ru-RU" sz="1100" b="1" dirty="0" smtClean="0">
                <a:solidFill>
                  <a:schemeClr val="tx2"/>
                </a:solidFill>
                <a:latin typeface="Times New Roman" pitchFamily="18" charset="0"/>
              </a:rPr>
              <a:t>ВЫПУСКНИКОВ</a:t>
            </a:r>
            <a:r>
              <a:rPr lang="ru-RU" sz="1000" b="1" dirty="0" smtClean="0">
                <a:solidFill>
                  <a:schemeClr val="tx2"/>
                </a:solidFill>
                <a:latin typeface="Times New Roman" pitchFamily="18" charset="0"/>
              </a:rPr>
              <a:t> УЧРЕЖДЕНИЙ ПРОФЕССИОНАЛЬНОГО ОБРАЗОВАНИЯ</a:t>
            </a:r>
            <a:br>
              <a:rPr lang="ru-RU" sz="1000" b="1" dirty="0" smtClean="0">
                <a:solidFill>
                  <a:schemeClr val="tx2"/>
                </a:solidFill>
                <a:latin typeface="Times New Roman" pitchFamily="18" charset="0"/>
              </a:rPr>
            </a:br>
            <a:endParaRPr lang="ru-RU" sz="1000" b="1" dirty="0" smtClean="0">
              <a:solidFill>
                <a:schemeClr val="tx2"/>
              </a:solidFill>
              <a:latin typeface="Times New Roman" pitchFamily="18" charset="0"/>
            </a:endParaRPr>
          </a:p>
          <a:p>
            <a:pPr algn="ctr" eaLnBrk="1" hangingPunct="1">
              <a:defRPr/>
            </a:pPr>
            <a:r>
              <a:rPr lang="ru-RU" sz="900" b="1" i="1" dirty="0" smtClean="0">
                <a:solidFill>
                  <a:schemeClr val="tx2"/>
                </a:solidFill>
                <a:latin typeface="Arial" charset="0"/>
              </a:rPr>
              <a:t/>
            </a:r>
            <a:br>
              <a:rPr lang="ru-RU" sz="900" b="1" i="1" dirty="0" smtClean="0">
                <a:solidFill>
                  <a:schemeClr val="tx2"/>
                </a:solidFill>
                <a:latin typeface="Arial" charset="0"/>
              </a:rPr>
            </a:br>
            <a:r>
              <a:rPr lang="ru-RU" sz="1150" b="1" dirty="0" smtClean="0">
                <a:solidFill>
                  <a:schemeClr val="tx2"/>
                </a:solidFill>
                <a:latin typeface="Times New Roman" pitchFamily="18" charset="0"/>
              </a:rPr>
              <a:t>с 2016г.</a:t>
            </a:r>
            <a:br>
              <a:rPr lang="ru-RU" sz="1150" b="1" dirty="0" smtClean="0">
                <a:solidFill>
                  <a:schemeClr val="tx2"/>
                </a:solidFill>
                <a:latin typeface="Times New Roman" pitchFamily="18" charset="0"/>
              </a:rPr>
            </a:br>
            <a:r>
              <a:rPr lang="ru-RU" sz="1150" b="1" dirty="0" smtClean="0">
                <a:solidFill>
                  <a:schemeClr val="tx2"/>
                </a:solidFill>
                <a:latin typeface="Times New Roman" pitchFamily="18" charset="0"/>
              </a:rPr>
              <a:t>1 РАЗ в 5 ЛЕТ</a:t>
            </a:r>
            <a:r>
              <a:rPr lang="en-US" sz="1150" b="1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ru-RU" sz="1150" b="1" dirty="0" smtClean="0">
                <a:solidFill>
                  <a:schemeClr val="tx2"/>
                </a:solidFill>
                <a:latin typeface="Times New Roman" pitchFamily="18" charset="0"/>
              </a:rPr>
              <a:t>–</a:t>
            </a:r>
          </a:p>
          <a:p>
            <a:pPr algn="ctr" eaLnBrk="1" hangingPunct="1">
              <a:defRPr/>
            </a:pPr>
            <a:r>
              <a:rPr lang="ru-RU" sz="1150" b="1" dirty="0" smtClean="0">
                <a:solidFill>
                  <a:schemeClr val="tx2"/>
                </a:solidFill>
                <a:latin typeface="Times New Roman" pitchFamily="18" charset="0"/>
              </a:rPr>
              <a:t>100 тыс. домохозяйств,</a:t>
            </a:r>
          </a:p>
        </p:txBody>
      </p:sp>
      <p:sp>
        <p:nvSpPr>
          <p:cNvPr id="25612" name="Text Box 13"/>
          <p:cNvSpPr txBox="1">
            <a:spLocks noChangeArrowheads="1"/>
          </p:cNvSpPr>
          <p:nvPr/>
        </p:nvSpPr>
        <p:spPr bwMode="auto">
          <a:xfrm>
            <a:off x="4700588" y="3749675"/>
            <a:ext cx="4695825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ru-RU" sz="50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ru-RU" sz="1300">
                <a:solidFill>
                  <a:schemeClr val="tx2"/>
                </a:solidFill>
                <a:latin typeface="Arial Black" pitchFamily="34" charset="0"/>
              </a:rPr>
              <a:t>ИНТЕГРАЦИОННЫЕ ПРОЦЕССЫ</a:t>
            </a:r>
            <a:br>
              <a:rPr lang="ru-RU" sz="1300">
                <a:solidFill>
                  <a:schemeClr val="tx2"/>
                </a:solidFill>
                <a:latin typeface="Arial Black" pitchFamily="34" charset="0"/>
              </a:rPr>
            </a:br>
            <a:r>
              <a:rPr lang="ru-RU" sz="1300">
                <a:solidFill>
                  <a:schemeClr val="tx2"/>
                </a:solidFill>
                <a:latin typeface="Arial Black" pitchFamily="34" charset="0"/>
              </a:rPr>
              <a:t>НА РЫНКЕ ТРУДА</a:t>
            </a:r>
            <a:r>
              <a:rPr lang="ru-RU" sz="1300">
                <a:solidFill>
                  <a:srgbClr val="7030A0"/>
                </a:solidFill>
                <a:latin typeface="Arial Black" pitchFamily="34" charset="0"/>
              </a:rPr>
              <a:t> </a:t>
            </a:r>
            <a:br>
              <a:rPr lang="ru-RU" sz="1300">
                <a:solidFill>
                  <a:srgbClr val="7030A0"/>
                </a:solidFill>
                <a:latin typeface="Arial Black" pitchFamily="34" charset="0"/>
              </a:rPr>
            </a:br>
            <a:endParaRPr lang="ru-RU" sz="1000" b="1" i="1">
              <a:solidFill>
                <a:srgbClr val="7030A0"/>
              </a:solidFill>
              <a:latin typeface="Arial" charset="0"/>
            </a:endParaRPr>
          </a:p>
        </p:txBody>
      </p:sp>
      <p:sp>
        <p:nvSpPr>
          <p:cNvPr id="8207" name="Text Box 14"/>
          <p:cNvSpPr txBox="1">
            <a:spLocks noChangeArrowheads="1"/>
          </p:cNvSpPr>
          <p:nvPr/>
        </p:nvSpPr>
        <p:spPr bwMode="auto">
          <a:xfrm>
            <a:off x="7704138" y="4573588"/>
            <a:ext cx="1858962" cy="171608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xtLst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sz="1000" b="1" dirty="0" smtClean="0">
                <a:solidFill>
                  <a:schemeClr val="tx2"/>
                </a:solidFill>
                <a:latin typeface="Times New Roman" pitchFamily="18" charset="0"/>
              </a:rPr>
              <a:t>УЧАСТИЕ </a:t>
            </a:r>
            <a:r>
              <a:rPr lang="ru-RU" sz="1100" b="1" dirty="0" smtClean="0">
                <a:solidFill>
                  <a:schemeClr val="tx2"/>
                </a:solidFill>
                <a:latin typeface="Times New Roman" pitchFamily="18" charset="0"/>
              </a:rPr>
              <a:t>НАСЕЛЕНИЯ</a:t>
            </a:r>
            <a:r>
              <a:rPr lang="ru-RU" sz="1000" b="1" dirty="0" smtClean="0">
                <a:solidFill>
                  <a:schemeClr val="tx2"/>
                </a:solidFill>
                <a:latin typeface="Times New Roman" pitchFamily="18" charset="0"/>
              </a:rPr>
              <a:t> В НЕПРЕРЫВНОМ ОБРАЗОВАНИИ</a:t>
            </a:r>
            <a:r>
              <a:rPr lang="ru-RU" sz="1000" b="1" i="1" dirty="0" smtClean="0">
                <a:solidFill>
                  <a:schemeClr val="tx2"/>
                </a:solidFill>
                <a:latin typeface="Times New Roman" pitchFamily="18" charset="0"/>
              </a:rPr>
              <a:t/>
            </a:r>
            <a:br>
              <a:rPr lang="ru-RU" sz="1000" b="1" i="1" dirty="0" smtClean="0">
                <a:solidFill>
                  <a:schemeClr val="tx2"/>
                </a:solidFill>
                <a:latin typeface="Times New Roman" pitchFamily="18" charset="0"/>
              </a:rPr>
            </a:br>
            <a:endParaRPr lang="ru-RU" sz="1000" b="1" i="1" dirty="0" smtClean="0">
              <a:solidFill>
                <a:schemeClr val="tx2"/>
              </a:solidFill>
              <a:latin typeface="Times New Roman" pitchFamily="18" charset="0"/>
            </a:endParaRPr>
          </a:p>
          <a:p>
            <a:pPr algn="ctr" eaLnBrk="1" hangingPunct="1">
              <a:defRPr/>
            </a:pPr>
            <a:endParaRPr lang="ru-RU" sz="1000" b="1" i="1" dirty="0" smtClean="0">
              <a:solidFill>
                <a:schemeClr val="tx2"/>
              </a:solidFill>
              <a:latin typeface="Times New Roman" pitchFamily="18" charset="0"/>
            </a:endParaRPr>
          </a:p>
          <a:p>
            <a:pPr algn="ctr" eaLnBrk="1" hangingPunct="1">
              <a:defRPr/>
            </a:pPr>
            <a:endParaRPr lang="ru-RU" sz="1000" b="1" i="1" dirty="0" smtClean="0">
              <a:solidFill>
                <a:schemeClr val="tx2"/>
              </a:solidFill>
              <a:latin typeface="Times New Roman" pitchFamily="18" charset="0"/>
            </a:endParaRPr>
          </a:p>
          <a:p>
            <a:pPr algn="ctr" eaLnBrk="1" hangingPunct="1">
              <a:defRPr/>
            </a:pPr>
            <a:endParaRPr lang="ru-RU" sz="1000" b="1" i="1" dirty="0" smtClean="0">
              <a:solidFill>
                <a:schemeClr val="tx2"/>
              </a:solidFill>
              <a:latin typeface="Times New Roman" pitchFamily="18" charset="0"/>
            </a:endParaRPr>
          </a:p>
          <a:p>
            <a:pPr algn="ctr" eaLnBrk="1" hangingPunct="1">
              <a:defRPr/>
            </a:pPr>
            <a:r>
              <a:rPr lang="ru-RU" sz="1150" b="1" dirty="0" smtClean="0">
                <a:solidFill>
                  <a:schemeClr val="tx2"/>
                </a:solidFill>
                <a:latin typeface="Times New Roman" pitchFamily="18" charset="0"/>
              </a:rPr>
              <a:t>с 2015г.</a:t>
            </a:r>
            <a:br>
              <a:rPr lang="ru-RU" sz="1150" b="1" dirty="0" smtClean="0">
                <a:solidFill>
                  <a:schemeClr val="tx2"/>
                </a:solidFill>
                <a:latin typeface="Times New Roman" pitchFamily="18" charset="0"/>
              </a:rPr>
            </a:br>
            <a:r>
              <a:rPr lang="ru-RU" sz="1150" b="1" dirty="0" smtClean="0">
                <a:solidFill>
                  <a:schemeClr val="tx2"/>
                </a:solidFill>
                <a:latin typeface="Times New Roman" pitchFamily="18" charset="0"/>
              </a:rPr>
              <a:t>1 РАЗ в 5 ЛЕТ</a:t>
            </a:r>
            <a:r>
              <a:rPr lang="en-US" sz="1150" b="1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ru-RU" sz="1150" b="1" dirty="0" smtClean="0">
                <a:solidFill>
                  <a:schemeClr val="tx2"/>
                </a:solidFill>
                <a:latin typeface="Times New Roman" pitchFamily="18" charset="0"/>
              </a:rPr>
              <a:t>–</a:t>
            </a:r>
          </a:p>
          <a:p>
            <a:pPr algn="ctr" eaLnBrk="1" hangingPunct="1">
              <a:defRPr/>
            </a:pPr>
            <a:r>
              <a:rPr lang="ru-RU" sz="1150" b="1" dirty="0" smtClean="0">
                <a:solidFill>
                  <a:schemeClr val="tx2"/>
                </a:solidFill>
                <a:latin typeface="Times New Roman" pitchFamily="18" charset="0"/>
              </a:rPr>
              <a:t>100 тыс. домохозяйств</a:t>
            </a:r>
          </a:p>
        </p:txBody>
      </p:sp>
      <p:sp>
        <p:nvSpPr>
          <p:cNvPr id="25614" name="Rectangle 15"/>
          <p:cNvSpPr>
            <a:spLocks noChangeArrowheads="1"/>
          </p:cNvSpPr>
          <p:nvPr/>
        </p:nvSpPr>
        <p:spPr bwMode="auto">
          <a:xfrm>
            <a:off x="554038" y="1489075"/>
            <a:ext cx="8956675" cy="2057400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>
              <a:solidFill>
                <a:schemeClr val="tx2"/>
              </a:solidFill>
              <a:cs typeface="Tahoma" pitchFamily="34" charset="0"/>
            </a:endParaRPr>
          </a:p>
        </p:txBody>
      </p:sp>
      <p:sp>
        <p:nvSpPr>
          <p:cNvPr id="25615" name="Rectangle 16"/>
          <p:cNvSpPr>
            <a:spLocks noChangeArrowheads="1"/>
          </p:cNvSpPr>
          <p:nvPr/>
        </p:nvSpPr>
        <p:spPr bwMode="auto">
          <a:xfrm>
            <a:off x="554038" y="3716338"/>
            <a:ext cx="3875087" cy="1441450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sz="1800">
              <a:solidFill>
                <a:srgbClr val="000000"/>
              </a:solidFill>
              <a:cs typeface="Tahoma" pitchFamily="34" charset="0"/>
            </a:endParaRPr>
          </a:p>
        </p:txBody>
      </p:sp>
      <p:sp>
        <p:nvSpPr>
          <p:cNvPr id="25616" name="Rectangle 17"/>
          <p:cNvSpPr>
            <a:spLocks noChangeArrowheads="1"/>
          </p:cNvSpPr>
          <p:nvPr/>
        </p:nvSpPr>
        <p:spPr bwMode="auto">
          <a:xfrm>
            <a:off x="554038" y="5300663"/>
            <a:ext cx="3875087" cy="1363662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sz="1800">
              <a:solidFill>
                <a:srgbClr val="000000"/>
              </a:solidFill>
              <a:cs typeface="Tahoma" pitchFamily="34" charset="0"/>
            </a:endParaRPr>
          </a:p>
        </p:txBody>
      </p:sp>
      <p:sp>
        <p:nvSpPr>
          <p:cNvPr id="25617" name="Rectangle 18"/>
          <p:cNvSpPr>
            <a:spLocks noChangeArrowheads="1"/>
          </p:cNvSpPr>
          <p:nvPr/>
        </p:nvSpPr>
        <p:spPr bwMode="auto">
          <a:xfrm>
            <a:off x="4586288" y="3716338"/>
            <a:ext cx="4924425" cy="2936875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sz="18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 Box 6"/>
          <p:cNvSpPr txBox="1">
            <a:spLocks noChangeArrowheads="1"/>
          </p:cNvSpPr>
          <p:nvPr/>
        </p:nvSpPr>
        <p:spPr bwMode="auto">
          <a:xfrm>
            <a:off x="4260850" y="1403350"/>
            <a:ext cx="5224463" cy="521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800"/>
              <a:t>В Выборочном наблюдении доходов населения и участия в социальных программах примут участие </a:t>
            </a:r>
            <a:r>
              <a:rPr lang="ru-RU" sz="1800" b="1">
                <a:solidFill>
                  <a:schemeClr val="tx2"/>
                </a:solidFill>
              </a:rPr>
              <a:t>744</a:t>
            </a:r>
            <a:r>
              <a:rPr lang="ru-RU" sz="1800"/>
              <a:t> домохозяйства.</a:t>
            </a:r>
          </a:p>
          <a:p>
            <a:pPr>
              <a:spcBef>
                <a:spcPct val="50000"/>
              </a:spcBef>
            </a:pPr>
            <a:r>
              <a:rPr lang="ru-RU" sz="1800"/>
              <a:t>Опросы населения пройдут </a:t>
            </a:r>
            <a:r>
              <a:rPr lang="ru-RU" sz="1800" b="1">
                <a:solidFill>
                  <a:schemeClr val="tx2"/>
                </a:solidFill>
              </a:rPr>
              <a:t>с 15 по 29 марта</a:t>
            </a:r>
            <a:r>
              <a:rPr lang="ru-RU" sz="1800"/>
              <a:t/>
            </a:r>
            <a:br>
              <a:rPr lang="ru-RU" sz="1800"/>
            </a:br>
            <a:r>
              <a:rPr lang="ru-RU" sz="1800"/>
              <a:t>на территории </a:t>
            </a:r>
            <a:r>
              <a:rPr lang="ru-RU" sz="1800" b="1">
                <a:solidFill>
                  <a:schemeClr val="tx2"/>
                </a:solidFill>
              </a:rPr>
              <a:t>31</a:t>
            </a:r>
            <a:r>
              <a:rPr lang="ru-RU" sz="1800"/>
              <a:t> участка наблюдения,</a:t>
            </a:r>
            <a:br>
              <a:rPr lang="ru-RU" sz="1800"/>
            </a:br>
            <a:r>
              <a:rPr lang="ru-RU" sz="1800"/>
              <a:t>из них  </a:t>
            </a:r>
            <a:r>
              <a:rPr lang="ru-RU" sz="1800" b="1">
                <a:solidFill>
                  <a:schemeClr val="tx2"/>
                </a:solidFill>
              </a:rPr>
              <a:t>22</a:t>
            </a:r>
            <a:r>
              <a:rPr lang="ru-RU" sz="1800"/>
              <a:t> - в городской местности,</a:t>
            </a:r>
            <a:br>
              <a:rPr lang="ru-RU" sz="1800"/>
            </a:br>
            <a:r>
              <a:rPr lang="ru-RU" sz="1800"/>
              <a:t>             </a:t>
            </a:r>
            <a:r>
              <a:rPr lang="ru-RU" sz="800"/>
              <a:t> </a:t>
            </a:r>
            <a:r>
              <a:rPr lang="ru-RU" sz="1800" b="1">
                <a:solidFill>
                  <a:schemeClr val="tx2"/>
                </a:solidFill>
              </a:rPr>
              <a:t>9</a:t>
            </a:r>
            <a:r>
              <a:rPr lang="ru-RU" sz="1800" b="1">
                <a:solidFill>
                  <a:srgbClr val="CC3300"/>
                </a:solidFill>
              </a:rPr>
              <a:t> </a:t>
            </a:r>
            <a:r>
              <a:rPr lang="ru-RU" sz="1800"/>
              <a:t>-</a:t>
            </a:r>
            <a:r>
              <a:rPr lang="ru-RU" sz="1800" b="1">
                <a:solidFill>
                  <a:srgbClr val="CC3300"/>
                </a:solidFill>
              </a:rPr>
              <a:t> </a:t>
            </a:r>
            <a:r>
              <a:rPr lang="ru-RU" sz="1800"/>
              <a:t>в сельской.</a:t>
            </a:r>
          </a:p>
          <a:p>
            <a:pPr>
              <a:spcBef>
                <a:spcPct val="50000"/>
              </a:spcBef>
            </a:pPr>
            <a:r>
              <a:rPr lang="ru-RU" sz="1800"/>
              <a:t>В том числе в:</a:t>
            </a:r>
            <a:br>
              <a:rPr lang="ru-RU" sz="1800"/>
            </a:br>
            <a:r>
              <a:rPr lang="ru-RU" sz="1800"/>
              <a:t>г. Перми - </a:t>
            </a:r>
            <a:r>
              <a:rPr lang="ru-RU" sz="1800" b="1">
                <a:solidFill>
                  <a:schemeClr val="tx2"/>
                </a:solidFill>
              </a:rPr>
              <a:t>8</a:t>
            </a:r>
            <a:r>
              <a:rPr lang="ru-RU" sz="1800"/>
              <a:t> участков наблюдения,</a:t>
            </a:r>
            <a:br>
              <a:rPr lang="ru-RU" sz="1800"/>
            </a:br>
            <a:r>
              <a:rPr lang="ru-RU" sz="1800"/>
              <a:t>г. Кунгур и Кунгурский район -</a:t>
            </a:r>
            <a:br>
              <a:rPr lang="ru-RU" sz="1800"/>
            </a:br>
            <a:r>
              <a:rPr lang="ru-RU" sz="1800"/>
              <a:t>                </a:t>
            </a:r>
            <a:r>
              <a:rPr lang="ru-RU" sz="1800" b="1">
                <a:solidFill>
                  <a:schemeClr val="tx2"/>
                </a:solidFill>
              </a:rPr>
              <a:t>3</a:t>
            </a:r>
            <a:r>
              <a:rPr lang="ru-RU" sz="1800"/>
              <a:t> участка наблюдения</a:t>
            </a:r>
            <a:br>
              <a:rPr lang="ru-RU" sz="1800"/>
            </a:br>
            <a:r>
              <a:rPr lang="ru-RU" sz="1800"/>
              <a:t>городах  Березники, Чайковский, </a:t>
            </a:r>
            <a:br>
              <a:rPr lang="ru-RU" sz="1800"/>
            </a:br>
            <a:r>
              <a:rPr lang="ru-RU" sz="1800"/>
              <a:t>Кудымкар и Кудымкарский район -</a:t>
            </a:r>
            <a:br>
              <a:rPr lang="ru-RU" sz="1800"/>
            </a:br>
            <a:r>
              <a:rPr lang="ru-RU" sz="1800"/>
              <a:t>            по </a:t>
            </a:r>
            <a:r>
              <a:rPr lang="ru-RU" sz="1800" b="1">
                <a:solidFill>
                  <a:schemeClr val="tx2"/>
                </a:solidFill>
              </a:rPr>
              <a:t>2</a:t>
            </a:r>
            <a:r>
              <a:rPr lang="ru-RU" sz="1800"/>
              <a:t> участка наблюдения</a:t>
            </a:r>
          </a:p>
          <a:p>
            <a:pPr>
              <a:spcBef>
                <a:spcPct val="50000"/>
              </a:spcBef>
            </a:pPr>
            <a:r>
              <a:rPr lang="ru-RU" sz="1800"/>
              <a:t>Нагрузка на одного интервьюера</a:t>
            </a:r>
            <a:br>
              <a:rPr lang="ru-RU" sz="1800"/>
            </a:br>
            <a:r>
              <a:rPr lang="ru-RU" sz="1800"/>
              <a:t>на весь период обследования</a:t>
            </a:r>
            <a:br>
              <a:rPr lang="ru-RU" sz="1800"/>
            </a:br>
            <a:r>
              <a:rPr lang="ru-RU" sz="1800"/>
              <a:t>составит </a:t>
            </a:r>
            <a:r>
              <a:rPr lang="ru-RU" sz="1800" b="1">
                <a:solidFill>
                  <a:schemeClr val="tx2"/>
                </a:solidFill>
              </a:rPr>
              <a:t>24</a:t>
            </a:r>
            <a:r>
              <a:rPr lang="ru-RU" sz="1800"/>
              <a:t> домохозяйства</a:t>
            </a:r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554038" y="63500"/>
            <a:ext cx="89312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chemeClr val="tx2"/>
                </a:solidFill>
                <a:cs typeface="Tahoma" pitchFamily="34" charset="0"/>
              </a:rPr>
              <a:t>Выборочное наблюдение доходов населения</a:t>
            </a:r>
            <a:br>
              <a:rPr lang="ru-RU" b="1">
                <a:solidFill>
                  <a:schemeClr val="tx2"/>
                </a:solidFill>
                <a:cs typeface="Tahoma" pitchFamily="34" charset="0"/>
              </a:rPr>
            </a:br>
            <a:r>
              <a:rPr lang="ru-RU" b="1">
                <a:solidFill>
                  <a:schemeClr val="tx2"/>
                </a:solidFill>
                <a:cs typeface="Tahoma" pitchFamily="34" charset="0"/>
              </a:rPr>
              <a:t>и участия в социальных программах</a:t>
            </a:r>
            <a:br>
              <a:rPr lang="ru-RU" b="1">
                <a:solidFill>
                  <a:schemeClr val="tx2"/>
                </a:solidFill>
                <a:cs typeface="Tahoma" pitchFamily="34" charset="0"/>
              </a:rPr>
            </a:br>
            <a:r>
              <a:rPr lang="ru-RU" b="1">
                <a:solidFill>
                  <a:schemeClr val="tx2"/>
                </a:solidFill>
                <a:cs typeface="Tahoma" pitchFamily="34" charset="0"/>
              </a:rPr>
              <a:t>на территории Пермского края в 2014 году</a:t>
            </a:r>
          </a:p>
        </p:txBody>
      </p:sp>
      <p:pic>
        <p:nvPicPr>
          <p:cNvPr id="26627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5900" y="1317625"/>
            <a:ext cx="3722688" cy="538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xt Box 3"/>
          <p:cNvSpPr txBox="1">
            <a:spLocks noChangeArrowheads="1"/>
          </p:cNvSpPr>
          <p:nvPr/>
        </p:nvSpPr>
        <p:spPr bwMode="auto">
          <a:xfrm>
            <a:off x="393700" y="1049338"/>
            <a:ext cx="5270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u="sng">
                <a:solidFill>
                  <a:schemeClr val="tx2"/>
                </a:solidFill>
              </a:rPr>
              <a:t>Цель обследования</a:t>
            </a:r>
          </a:p>
        </p:txBody>
      </p:sp>
      <p:sp>
        <p:nvSpPr>
          <p:cNvPr id="27650" name="Text Box 4"/>
          <p:cNvSpPr txBox="1">
            <a:spLocks noChangeArrowheads="1"/>
          </p:cNvSpPr>
          <p:nvPr/>
        </p:nvSpPr>
        <p:spPr bwMode="auto">
          <a:xfrm>
            <a:off x="749300" y="1517650"/>
            <a:ext cx="8813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 i="1">
                <a:solidFill>
                  <a:schemeClr val="tx2"/>
                </a:solidFill>
              </a:rPr>
              <a:t>получение статистической информации, характеризующей…</a:t>
            </a:r>
          </a:p>
        </p:txBody>
      </p:sp>
      <p:sp>
        <p:nvSpPr>
          <p:cNvPr id="27651" name="Text Box 7"/>
          <p:cNvSpPr txBox="1">
            <a:spLocks noChangeArrowheads="1"/>
          </p:cNvSpPr>
          <p:nvPr/>
        </p:nvSpPr>
        <p:spPr bwMode="auto">
          <a:xfrm>
            <a:off x="355600" y="1879600"/>
            <a:ext cx="9398000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2000" b="1">
                <a:solidFill>
                  <a:schemeClr val="tx2"/>
                </a:solidFill>
              </a:rPr>
              <a:t>роль различных источников доходов в обеспечении материального благосостояния семей, тенденции в изменении уровня дифференциации доходов и уровня бедности среди различных социально-экономических слоев населения, участие семей в социальных программах, пенсионном и медицинском страховании, материальное положение и социальное обеспечение малоимущих семей и влияние мер социальной поддержки на уровень их благосостояния</a:t>
            </a:r>
          </a:p>
        </p:txBody>
      </p:sp>
      <p:sp>
        <p:nvSpPr>
          <p:cNvPr id="27652" name="Text Box 5"/>
          <p:cNvSpPr txBox="1">
            <a:spLocks noChangeArrowheads="1"/>
          </p:cNvSpPr>
          <p:nvPr/>
        </p:nvSpPr>
        <p:spPr bwMode="auto">
          <a:xfrm>
            <a:off x="400050" y="4413250"/>
            <a:ext cx="9512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u="sng">
                <a:solidFill>
                  <a:schemeClr val="tx2"/>
                </a:solidFill>
              </a:rPr>
              <a:t>Периодичность и количество обследуемых респондентов</a:t>
            </a:r>
            <a:r>
              <a:rPr lang="ru-RU" b="1"/>
              <a:t> </a:t>
            </a:r>
          </a:p>
        </p:txBody>
      </p:sp>
      <p:sp>
        <p:nvSpPr>
          <p:cNvPr id="27653" name="Text Box 6"/>
          <p:cNvSpPr txBox="1">
            <a:spLocks noChangeArrowheads="1"/>
          </p:cNvSpPr>
          <p:nvPr/>
        </p:nvSpPr>
        <p:spPr bwMode="auto">
          <a:xfrm>
            <a:off x="419100" y="4873625"/>
            <a:ext cx="91440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chemeClr val="tx2"/>
                </a:solidFill>
              </a:rPr>
              <a:t>в </a:t>
            </a:r>
            <a:r>
              <a:rPr lang="ru-RU" sz="2000" b="1">
                <a:solidFill>
                  <a:schemeClr val="tx2"/>
                </a:solidFill>
              </a:rPr>
              <a:t>2012 году - 10 тыс. домашних хозяйств</a:t>
            </a:r>
            <a:br>
              <a:rPr lang="ru-RU" sz="2000" b="1">
                <a:solidFill>
                  <a:schemeClr val="tx2"/>
                </a:solidFill>
              </a:rPr>
            </a:br>
            <a:r>
              <a:rPr lang="ru-RU" sz="2000" b="1">
                <a:solidFill>
                  <a:schemeClr val="tx2"/>
                </a:solidFill>
              </a:rPr>
              <a:t>(</a:t>
            </a:r>
            <a:r>
              <a:rPr lang="ru-RU" sz="2000" b="1">
                <a:solidFill>
                  <a:srgbClr val="00B050"/>
                </a:solidFill>
              </a:rPr>
              <a:t>Пермский край – 135 домашних хозяйств</a:t>
            </a:r>
            <a:r>
              <a:rPr lang="ru-RU" sz="2000" b="1">
                <a:solidFill>
                  <a:schemeClr val="tx2"/>
                </a:solidFill>
              </a:rPr>
              <a:t>);</a:t>
            </a:r>
            <a:br>
              <a:rPr lang="ru-RU" sz="2000" b="1">
                <a:solidFill>
                  <a:schemeClr val="tx2"/>
                </a:solidFill>
              </a:rPr>
            </a:br>
            <a:r>
              <a:rPr lang="ru-RU" sz="2000" b="1">
                <a:solidFill>
                  <a:schemeClr val="tx2"/>
                </a:solidFill>
              </a:rPr>
              <a:t>ежегодно, начиная с 2014 года, - 45 тыс. домашних хозяйств (</a:t>
            </a:r>
            <a:r>
              <a:rPr lang="ru-RU" sz="2000" b="1">
                <a:solidFill>
                  <a:schemeClr val="accent2"/>
                </a:solidFill>
              </a:rPr>
              <a:t>Пермский край - 744 домашних хозяйства</a:t>
            </a:r>
            <a:r>
              <a:rPr lang="ru-RU" sz="2000" b="1">
                <a:solidFill>
                  <a:schemeClr val="tx2"/>
                </a:solidFill>
              </a:rPr>
              <a:t>);</a:t>
            </a:r>
            <a:br>
              <a:rPr lang="ru-RU" sz="2000" b="1">
                <a:solidFill>
                  <a:schemeClr val="tx2"/>
                </a:solidFill>
              </a:rPr>
            </a:br>
            <a:r>
              <a:rPr lang="ru-RU" sz="2000" b="1">
                <a:solidFill>
                  <a:schemeClr val="tx2"/>
                </a:solidFill>
              </a:rPr>
              <a:t>с 2017 года 1 раз в 5 лет - 160 тыс. домашних хозяйств</a:t>
            </a:r>
            <a:r>
              <a:rPr lang="ru-RU"/>
              <a:t> </a:t>
            </a:r>
            <a:endParaRPr lang="ru-RU">
              <a:solidFill>
                <a:srgbClr val="00005C"/>
              </a:solidFill>
            </a:endParaRPr>
          </a:p>
        </p:txBody>
      </p:sp>
      <p:sp>
        <p:nvSpPr>
          <p:cNvPr id="27654" name="Rectangle 2"/>
          <p:cNvSpPr>
            <a:spLocks noChangeArrowheads="1"/>
          </p:cNvSpPr>
          <p:nvPr/>
        </p:nvSpPr>
        <p:spPr bwMode="auto">
          <a:xfrm>
            <a:off x="588963" y="217488"/>
            <a:ext cx="8931275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chemeClr val="tx2"/>
                </a:solidFill>
                <a:cs typeface="Tahoma" pitchFamily="34" charset="0"/>
              </a:rPr>
              <a:t>ДОХОДЫ НАСЕЛЕНИЯ</a:t>
            </a:r>
            <a:br>
              <a:rPr lang="ru-RU" b="1">
                <a:solidFill>
                  <a:schemeClr val="tx2"/>
                </a:solidFill>
                <a:cs typeface="Tahoma" pitchFamily="34" charset="0"/>
              </a:rPr>
            </a:br>
            <a:r>
              <a:rPr lang="ru-RU" b="1">
                <a:solidFill>
                  <a:schemeClr val="tx2"/>
                </a:solidFill>
                <a:cs typeface="Tahoma" pitchFamily="34" charset="0"/>
              </a:rPr>
              <a:t>И УЧАСТИЕ В СОЦИАЛЬНЫХ ПРОГРАММАХ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xt Box 3"/>
          <p:cNvSpPr txBox="1">
            <a:spLocks noChangeArrowheads="1"/>
          </p:cNvSpPr>
          <p:nvPr/>
        </p:nvSpPr>
        <p:spPr bwMode="auto">
          <a:xfrm>
            <a:off x="393700" y="1049338"/>
            <a:ext cx="5270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u="sng">
                <a:solidFill>
                  <a:schemeClr val="tx2"/>
                </a:solidFill>
              </a:rPr>
              <a:t>Цель обследования</a:t>
            </a:r>
          </a:p>
        </p:txBody>
      </p:sp>
      <p:sp>
        <p:nvSpPr>
          <p:cNvPr id="28674" name="Text Box 4"/>
          <p:cNvSpPr txBox="1">
            <a:spLocks noChangeArrowheads="1"/>
          </p:cNvSpPr>
          <p:nvPr/>
        </p:nvSpPr>
        <p:spPr bwMode="auto">
          <a:xfrm>
            <a:off x="749300" y="1517650"/>
            <a:ext cx="8813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 i="1">
                <a:solidFill>
                  <a:schemeClr val="tx2"/>
                </a:solidFill>
              </a:rPr>
              <a:t>получение статистической информации, характеризующей…</a:t>
            </a:r>
          </a:p>
        </p:txBody>
      </p:sp>
      <p:sp>
        <p:nvSpPr>
          <p:cNvPr id="28675" name="Text Box 7"/>
          <p:cNvSpPr txBox="1">
            <a:spLocks noChangeArrowheads="1"/>
          </p:cNvSpPr>
          <p:nvPr/>
        </p:nvSpPr>
        <p:spPr bwMode="auto">
          <a:xfrm>
            <a:off x="419100" y="1860550"/>
            <a:ext cx="93980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2000" b="1">
                <a:solidFill>
                  <a:schemeClr val="tx2"/>
                </a:solidFill>
              </a:rPr>
              <a:t>Использование населением суточного фонда времени по конкретным видам деятельности и причины, ограничивающие возможности активной трудовой деятельности, воспитания и развития детей, в обеспечении здорового образа жизни</a:t>
            </a:r>
          </a:p>
        </p:txBody>
      </p:sp>
      <p:sp>
        <p:nvSpPr>
          <p:cNvPr id="28676" name="Text Box 5"/>
          <p:cNvSpPr txBox="1">
            <a:spLocks noChangeArrowheads="1"/>
          </p:cNvSpPr>
          <p:nvPr/>
        </p:nvSpPr>
        <p:spPr bwMode="auto">
          <a:xfrm>
            <a:off x="400050" y="3201988"/>
            <a:ext cx="9512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u="sng">
                <a:solidFill>
                  <a:schemeClr val="tx2"/>
                </a:solidFill>
              </a:rPr>
              <a:t>Периодичность и количество обследуемых респондентов</a:t>
            </a:r>
            <a:r>
              <a:rPr lang="ru-RU" b="1"/>
              <a:t> </a:t>
            </a:r>
          </a:p>
        </p:txBody>
      </p:sp>
      <p:sp>
        <p:nvSpPr>
          <p:cNvPr id="28677" name="Text Box 6"/>
          <p:cNvSpPr txBox="1">
            <a:spLocks noChangeArrowheads="1"/>
          </p:cNvSpPr>
          <p:nvPr/>
        </p:nvSpPr>
        <p:spPr bwMode="auto">
          <a:xfrm>
            <a:off x="419100" y="3775075"/>
            <a:ext cx="91440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chemeClr val="tx2"/>
                </a:solidFill>
              </a:rPr>
              <a:t>в 2014 году – 10 тыс. домашних хозяйств</a:t>
            </a:r>
            <a:br>
              <a:rPr lang="ru-RU" sz="2000" b="1">
                <a:solidFill>
                  <a:schemeClr val="tx2"/>
                </a:solidFill>
              </a:rPr>
            </a:br>
            <a:r>
              <a:rPr lang="ru-RU" sz="2000" b="1">
                <a:solidFill>
                  <a:schemeClr val="tx2"/>
                </a:solidFill>
              </a:rPr>
              <a:t>(</a:t>
            </a:r>
            <a:r>
              <a:rPr lang="ru-RU" sz="2000" b="1">
                <a:solidFill>
                  <a:schemeClr val="accent2"/>
                </a:solidFill>
              </a:rPr>
              <a:t>Пермский край - 154 домашних хозяйства</a:t>
            </a:r>
            <a:r>
              <a:rPr lang="ru-RU" sz="2000" b="1">
                <a:solidFill>
                  <a:schemeClr val="tx2"/>
                </a:solidFill>
              </a:rPr>
              <a:t>),</a:t>
            </a:r>
            <a:br>
              <a:rPr lang="ru-RU" sz="2000" b="1">
                <a:solidFill>
                  <a:schemeClr val="tx2"/>
                </a:solidFill>
              </a:rPr>
            </a:br>
            <a:r>
              <a:rPr lang="ru-RU" sz="2000" b="1">
                <a:solidFill>
                  <a:schemeClr val="tx2"/>
                </a:solidFill>
              </a:rPr>
              <a:t>с 2019 года 1 раз в 5 лет – 45 тыс. домашних хозяйств</a:t>
            </a:r>
            <a:r>
              <a:rPr lang="ru-RU" b="1">
                <a:solidFill>
                  <a:schemeClr val="tx2"/>
                </a:solidFill>
              </a:rPr>
              <a:t> </a:t>
            </a:r>
            <a:endParaRPr lang="ru-RU">
              <a:solidFill>
                <a:srgbClr val="00005C"/>
              </a:solidFill>
            </a:endParaRPr>
          </a:p>
        </p:txBody>
      </p:sp>
      <p:sp>
        <p:nvSpPr>
          <p:cNvPr id="28678" name="Rectangle 2"/>
          <p:cNvSpPr>
            <a:spLocks noChangeArrowheads="1"/>
          </p:cNvSpPr>
          <p:nvPr/>
        </p:nvSpPr>
        <p:spPr bwMode="auto">
          <a:xfrm>
            <a:off x="588963" y="350838"/>
            <a:ext cx="893127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chemeClr val="tx2"/>
                </a:solidFill>
                <a:cs typeface="Tahoma" pitchFamily="34" charset="0"/>
              </a:rPr>
              <a:t>ИСПОЛЬЗОВАНИЕ СУТОЧНОГО ФОНДА ВРЕМЕНИ</a:t>
            </a:r>
          </a:p>
        </p:txBody>
      </p:sp>
      <p:sp>
        <p:nvSpPr>
          <p:cNvPr id="28679" name="Text Box 3"/>
          <p:cNvSpPr txBox="1">
            <a:spLocks noChangeArrowheads="1"/>
          </p:cNvSpPr>
          <p:nvPr/>
        </p:nvSpPr>
        <p:spPr bwMode="auto">
          <a:xfrm>
            <a:off x="400050" y="4933950"/>
            <a:ext cx="70770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u="sng">
                <a:solidFill>
                  <a:schemeClr val="tx2"/>
                </a:solidFill>
              </a:rPr>
              <a:t>Период проведения обследования </a:t>
            </a:r>
          </a:p>
        </p:txBody>
      </p:sp>
      <p:sp>
        <p:nvSpPr>
          <p:cNvPr id="28680" name="Text Box 6"/>
          <p:cNvSpPr txBox="1">
            <a:spLocks noChangeArrowheads="1"/>
          </p:cNvSpPr>
          <p:nvPr/>
        </p:nvSpPr>
        <p:spPr bwMode="auto">
          <a:xfrm>
            <a:off x="482600" y="5529263"/>
            <a:ext cx="69945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chemeClr val="tx2"/>
                </a:solidFill>
              </a:rPr>
              <a:t>Опросы населения с 12 по 29 апреля 2014 года</a:t>
            </a:r>
            <a:endParaRPr lang="ru-RU">
              <a:solidFill>
                <a:srgbClr val="00005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 Box 4"/>
          <p:cNvSpPr txBox="1">
            <a:spLocks noChangeArrowheads="1"/>
          </p:cNvSpPr>
          <p:nvPr/>
        </p:nvSpPr>
        <p:spPr bwMode="auto">
          <a:xfrm>
            <a:off x="228600" y="703263"/>
            <a:ext cx="5270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u="sng">
                <a:solidFill>
                  <a:schemeClr val="tx2"/>
                </a:solidFill>
              </a:rPr>
              <a:t>Цель обследования</a:t>
            </a:r>
          </a:p>
        </p:txBody>
      </p:sp>
      <p:sp>
        <p:nvSpPr>
          <p:cNvPr id="29698" name="Text Box 5"/>
          <p:cNvSpPr txBox="1">
            <a:spLocks noChangeArrowheads="1"/>
          </p:cNvSpPr>
          <p:nvPr/>
        </p:nvSpPr>
        <p:spPr bwMode="auto">
          <a:xfrm>
            <a:off x="787400" y="1258888"/>
            <a:ext cx="8813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 i="1">
                <a:solidFill>
                  <a:schemeClr val="tx2"/>
                </a:solidFill>
              </a:rPr>
              <a:t>получение статистической информации, характеризующей…</a:t>
            </a: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228600" y="3598863"/>
            <a:ext cx="9512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u="sng">
                <a:solidFill>
                  <a:schemeClr val="tx2"/>
                </a:solidFill>
              </a:rPr>
              <a:t>Периодичность и количество обследуемых респондентов</a:t>
            </a:r>
            <a:r>
              <a:rPr lang="ru-RU" b="1"/>
              <a:t> </a:t>
            </a:r>
          </a:p>
        </p:txBody>
      </p:sp>
      <p:sp>
        <p:nvSpPr>
          <p:cNvPr id="29700" name="Text Box 7"/>
          <p:cNvSpPr txBox="1">
            <a:spLocks noChangeArrowheads="1"/>
          </p:cNvSpPr>
          <p:nvPr/>
        </p:nvSpPr>
        <p:spPr bwMode="auto">
          <a:xfrm>
            <a:off x="476250" y="4219575"/>
            <a:ext cx="90170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chemeClr val="tx2"/>
                </a:solidFill>
              </a:rPr>
              <a:t>2011 год - 10 тыс. домашних хозяйств</a:t>
            </a:r>
            <a:br>
              <a:rPr lang="ru-RU" sz="2000" b="1">
                <a:solidFill>
                  <a:schemeClr val="tx2"/>
                </a:solidFill>
              </a:rPr>
            </a:br>
            <a:r>
              <a:rPr lang="ru-RU" sz="2000" b="1">
                <a:solidFill>
                  <a:schemeClr val="tx2"/>
                </a:solidFill>
              </a:rPr>
              <a:t>(</a:t>
            </a:r>
            <a:r>
              <a:rPr lang="ru-RU" sz="2000" b="1">
                <a:solidFill>
                  <a:srgbClr val="00B050"/>
                </a:solidFill>
              </a:rPr>
              <a:t>Пермский край – 135 домашних хозяйств</a:t>
            </a:r>
            <a:r>
              <a:rPr lang="ru-RU" sz="2000" b="1">
                <a:solidFill>
                  <a:schemeClr val="tx2"/>
                </a:solidFill>
              </a:rPr>
              <a:t>);</a:t>
            </a:r>
          </a:p>
          <a:p>
            <a:r>
              <a:rPr lang="ru-RU" sz="2000" b="1">
                <a:solidFill>
                  <a:schemeClr val="tx2"/>
                </a:solidFill>
              </a:rPr>
              <a:t>с 2014 года 1 раз в 2 года - 60 тыс. домашних хозяйств (</a:t>
            </a:r>
            <a:r>
              <a:rPr lang="ru-RU" sz="2000" b="1">
                <a:solidFill>
                  <a:schemeClr val="accent2"/>
                </a:solidFill>
              </a:rPr>
              <a:t>Пермский край - 1026 домашних хозяйств</a:t>
            </a:r>
            <a:r>
              <a:rPr lang="ru-RU" sz="2000" b="1">
                <a:solidFill>
                  <a:schemeClr val="tx2"/>
                </a:solidFill>
              </a:rPr>
              <a:t>) </a:t>
            </a:r>
          </a:p>
        </p:txBody>
      </p:sp>
      <p:sp>
        <p:nvSpPr>
          <p:cNvPr id="29701" name="Text Box 8"/>
          <p:cNvSpPr txBox="1">
            <a:spLocks noChangeArrowheads="1"/>
          </p:cNvSpPr>
          <p:nvPr/>
        </p:nvSpPr>
        <p:spPr bwMode="auto">
          <a:xfrm>
            <a:off x="381000" y="1595438"/>
            <a:ext cx="92202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2000" b="1">
                <a:solidFill>
                  <a:schemeClr val="tx2"/>
                </a:solidFill>
              </a:rPr>
              <a:t>фактические условия жизнедеятельности российских семей и их потребности в обеспечении безопасной и благоприятной среды обитания, здорового образа жизни, воспитании и развитии детей, в повышении трудовой, профессиональной и социальной мобильности, улучшении жилищных условий, установлении и развитии социо-культурных связей</a:t>
            </a:r>
          </a:p>
        </p:txBody>
      </p:sp>
      <p:sp>
        <p:nvSpPr>
          <p:cNvPr id="29702" name="Rectangle 2"/>
          <p:cNvSpPr>
            <a:spLocks noChangeArrowheads="1"/>
          </p:cNvSpPr>
          <p:nvPr/>
        </p:nvSpPr>
        <p:spPr bwMode="auto">
          <a:xfrm>
            <a:off x="568325" y="241300"/>
            <a:ext cx="89312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chemeClr val="tx2"/>
                </a:solidFill>
                <a:cs typeface="Tahoma" pitchFamily="34" charset="0"/>
              </a:rPr>
              <a:t>УСЛОВИЯ ЖИЗНИ НАСЕЛЕНИЯ</a:t>
            </a:r>
          </a:p>
        </p:txBody>
      </p:sp>
      <p:sp>
        <p:nvSpPr>
          <p:cNvPr id="29703" name="Text Box 3"/>
          <p:cNvSpPr txBox="1">
            <a:spLocks noChangeArrowheads="1"/>
          </p:cNvSpPr>
          <p:nvPr/>
        </p:nvSpPr>
        <p:spPr bwMode="auto">
          <a:xfrm>
            <a:off x="241300" y="5630863"/>
            <a:ext cx="70770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u="sng">
                <a:solidFill>
                  <a:schemeClr val="tx2"/>
                </a:solidFill>
              </a:rPr>
              <a:t>Период проведения обследования </a:t>
            </a:r>
          </a:p>
        </p:txBody>
      </p:sp>
      <p:sp>
        <p:nvSpPr>
          <p:cNvPr id="29704" name="Text Box 6"/>
          <p:cNvSpPr txBox="1">
            <a:spLocks noChangeArrowheads="1"/>
          </p:cNvSpPr>
          <p:nvPr/>
        </p:nvSpPr>
        <p:spPr bwMode="auto">
          <a:xfrm>
            <a:off x="568325" y="6170613"/>
            <a:ext cx="69945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chemeClr val="tx2"/>
                </a:solidFill>
              </a:rPr>
              <a:t>Опросы населения с 13 по 27 сентября 2014 года</a:t>
            </a:r>
            <a:endParaRPr lang="ru-RU">
              <a:solidFill>
                <a:srgbClr val="00005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Прямоугольник 2"/>
          <p:cNvSpPr>
            <a:spLocks noChangeArrowheads="1"/>
          </p:cNvSpPr>
          <p:nvPr/>
        </p:nvSpPr>
        <p:spPr bwMode="auto">
          <a:xfrm>
            <a:off x="304800" y="206375"/>
            <a:ext cx="9377363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600" b="1">
                <a:solidFill>
                  <a:schemeClr val="tx2"/>
                </a:solidFill>
                <a:cs typeface="Tahoma" pitchFamily="34" charset="0"/>
              </a:rPr>
              <a:t>Основные вопросы организации, проведения и обработки материалов наблюдений</a:t>
            </a:r>
            <a:br>
              <a:rPr lang="ru-RU" sz="2600" b="1">
                <a:solidFill>
                  <a:schemeClr val="tx2"/>
                </a:solidFill>
                <a:cs typeface="Tahoma" pitchFamily="34" charset="0"/>
              </a:rPr>
            </a:br>
            <a:r>
              <a:rPr lang="ru-RU" sz="2600" b="1">
                <a:solidFill>
                  <a:schemeClr val="tx2"/>
                </a:solidFill>
                <a:cs typeface="Tahoma" pitchFamily="34" charset="0"/>
              </a:rPr>
              <a:t>по социально-демографическим проблемам</a:t>
            </a:r>
          </a:p>
        </p:txBody>
      </p:sp>
      <p:sp>
        <p:nvSpPr>
          <p:cNvPr id="30722" name="Прямоугольник 4"/>
          <p:cNvSpPr>
            <a:spLocks noChangeArrowheads="1"/>
          </p:cNvSpPr>
          <p:nvPr/>
        </p:nvSpPr>
        <p:spPr bwMode="auto">
          <a:xfrm>
            <a:off x="466725" y="1524000"/>
            <a:ext cx="9215438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i="1">
                <a:solidFill>
                  <a:schemeClr val="tx2"/>
                </a:solidFill>
                <a:cs typeface="Tahoma" pitchFamily="34" charset="0"/>
              </a:rPr>
              <a:t>Исходя из необходимости обеспечения высокого уровня качества получаемой статистической информации, в ходе подготовки и проведения обследований необходимо:</a:t>
            </a:r>
          </a:p>
        </p:txBody>
      </p:sp>
      <p:sp>
        <p:nvSpPr>
          <p:cNvPr id="7" name="Rectangle 3"/>
          <p:cNvSpPr txBox="1">
            <a:spLocks/>
          </p:cNvSpPr>
          <p:nvPr/>
        </p:nvSpPr>
        <p:spPr bwMode="auto">
          <a:xfrm>
            <a:off x="625475" y="2501900"/>
            <a:ext cx="8899525" cy="423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 eaLnBrk="0" hangingPunct="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95000"/>
              <a:buFont typeface="Wingdings" pitchFamily="2" charset="2"/>
              <a:buChar char="Ø"/>
              <a:defRPr/>
            </a:pPr>
            <a:r>
              <a:rPr lang="ru-RU" b="1" kern="0" dirty="0">
                <a:solidFill>
                  <a:schemeClr val="tx2"/>
                </a:solidFill>
              </a:rPr>
              <a:t>Реализовать меры, направленные на повышение эффективности процедур отбора домашних хозяйств, укомплектования и поддержания респондентской сети;</a:t>
            </a:r>
          </a:p>
          <a:p>
            <a:pPr marL="342900" indent="-342900" algn="just" eaLnBrk="0" hangingPunct="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95000"/>
              <a:buFont typeface="Wingdings" pitchFamily="2" charset="2"/>
              <a:buChar char="Ø"/>
              <a:defRPr/>
            </a:pPr>
            <a:r>
              <a:rPr lang="ru-RU" b="1" kern="0" dirty="0">
                <a:solidFill>
                  <a:schemeClr val="tx2"/>
                </a:solidFill>
              </a:rPr>
              <a:t>Создать оптимальные условия для надлежащего выполнения всех видов деятельности по проведению обследований на полевом уровне</a:t>
            </a:r>
            <a:r>
              <a:rPr lang="ru-RU" b="1" kern="0" dirty="0">
                <a:solidFill>
                  <a:schemeClr val="tx2"/>
                </a:solidFill>
              </a:rPr>
              <a:t>;</a:t>
            </a:r>
          </a:p>
          <a:p>
            <a:pPr marL="342900" indent="-342900" algn="just" eaLnBrk="0" hangingPunct="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95000"/>
              <a:buFont typeface="Wingdings" pitchFamily="2" charset="2"/>
              <a:buChar char="Ø"/>
              <a:defRPr/>
            </a:pPr>
            <a:r>
              <a:rPr lang="ru-RU" b="1" kern="0" dirty="0">
                <a:solidFill>
                  <a:schemeClr val="tx2"/>
                </a:solidFill>
              </a:rPr>
              <a:t>Сформировать группы на внештатной основе, на которые возлагается работа по подготовке и проведению обследований.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Прямоугольник 2"/>
          <p:cNvSpPr>
            <a:spLocks noChangeArrowheads="1"/>
          </p:cNvSpPr>
          <p:nvPr/>
        </p:nvSpPr>
        <p:spPr bwMode="auto">
          <a:xfrm>
            <a:off x="304800" y="377825"/>
            <a:ext cx="9377363" cy="89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600" b="1">
                <a:solidFill>
                  <a:schemeClr val="tx2"/>
                </a:solidFill>
                <a:cs typeface="Tahoma" pitchFamily="34" charset="0"/>
              </a:rPr>
              <a:t>Система федеральных статистических наблюдений</a:t>
            </a:r>
            <a:br>
              <a:rPr lang="ru-RU" sz="2600" b="1">
                <a:solidFill>
                  <a:schemeClr val="tx2"/>
                </a:solidFill>
                <a:cs typeface="Tahoma" pitchFamily="34" charset="0"/>
              </a:rPr>
            </a:br>
            <a:r>
              <a:rPr lang="ru-RU" sz="2600" b="1">
                <a:solidFill>
                  <a:schemeClr val="tx2"/>
                </a:solidFill>
                <a:cs typeface="Tahoma" pitchFamily="34" charset="0"/>
              </a:rPr>
              <a:t>по социально-демографическим проблемам</a:t>
            </a:r>
          </a:p>
        </p:txBody>
      </p:sp>
      <p:sp>
        <p:nvSpPr>
          <p:cNvPr id="16386" name="Прямоугольник 4"/>
          <p:cNvSpPr>
            <a:spLocks noChangeArrowheads="1"/>
          </p:cNvSpPr>
          <p:nvPr/>
        </p:nvSpPr>
        <p:spPr bwMode="auto">
          <a:xfrm>
            <a:off x="466725" y="1866900"/>
            <a:ext cx="712311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600" b="1">
                <a:solidFill>
                  <a:schemeClr val="tx2"/>
                </a:solidFill>
                <a:cs typeface="Tahoma" pitchFamily="34" charset="0"/>
              </a:rPr>
              <a:t>организуется Росстатом во исполнение</a:t>
            </a:r>
          </a:p>
        </p:txBody>
      </p:sp>
      <p:sp>
        <p:nvSpPr>
          <p:cNvPr id="16387" name="Прямоугольник 5"/>
          <p:cNvSpPr>
            <a:spLocks noChangeArrowheads="1"/>
          </p:cNvSpPr>
          <p:nvPr/>
        </p:nvSpPr>
        <p:spPr bwMode="auto">
          <a:xfrm>
            <a:off x="466725" y="2773363"/>
            <a:ext cx="9083675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b="1">
                <a:solidFill>
                  <a:schemeClr val="tx2"/>
                </a:solidFill>
                <a:cs typeface="Tahoma" pitchFamily="34" charset="0"/>
              </a:rPr>
              <a:t>Постановления Правительства Российской Федерации</a:t>
            </a:r>
            <a:br>
              <a:rPr lang="ru-RU" b="1">
                <a:solidFill>
                  <a:schemeClr val="tx2"/>
                </a:solidFill>
                <a:cs typeface="Tahoma" pitchFamily="34" charset="0"/>
              </a:rPr>
            </a:br>
            <a:r>
              <a:rPr lang="ru-RU" b="1">
                <a:solidFill>
                  <a:schemeClr val="tx2"/>
                </a:solidFill>
                <a:cs typeface="Tahoma" pitchFamily="34" charset="0"/>
              </a:rPr>
              <a:t>от 27 ноября 2010 года № 946</a:t>
            </a:r>
            <a:br>
              <a:rPr lang="ru-RU" b="1">
                <a:solidFill>
                  <a:schemeClr val="tx2"/>
                </a:solidFill>
                <a:cs typeface="Tahoma" pitchFamily="34" charset="0"/>
              </a:rPr>
            </a:br>
            <a:r>
              <a:rPr lang="ru-RU" b="1">
                <a:solidFill>
                  <a:schemeClr val="tx2"/>
                </a:solidFill>
                <a:cs typeface="Tahoma" pitchFamily="34" charset="0"/>
              </a:rPr>
              <a:t>«Об организации в Российской Федерации системы федеральных статистических наблюдений по социально-демографическим проблемам и мониторинга экономических потерь от смертности, заболеваемости и инвалидизации населения»</a:t>
            </a:r>
            <a:endParaRPr lang="ru-RU">
              <a:solidFill>
                <a:schemeClr val="tx2"/>
              </a:solidFill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199E12-21FB-480B-91FC-BEA5C0CBEFB4}" type="slidenum">
              <a:rPr lang="ru-RU"/>
              <a:pPr>
                <a:defRPr/>
              </a:pPr>
              <a:t>3</a:t>
            </a:fld>
            <a:endParaRPr lang="ru-RU" dirty="0"/>
          </a:p>
        </p:txBody>
      </p:sp>
      <p:sp>
        <p:nvSpPr>
          <p:cNvPr id="17410" name="Прямоугольник 2"/>
          <p:cNvSpPr>
            <a:spLocks noChangeArrowheads="1"/>
          </p:cNvSpPr>
          <p:nvPr/>
        </p:nvSpPr>
        <p:spPr bwMode="auto">
          <a:xfrm>
            <a:off x="549275" y="1292225"/>
            <a:ext cx="8777288" cy="397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9525" indent="-9525" algn="just">
              <a:buFont typeface="Wingdings 2" pitchFamily="18" charset="2"/>
              <a:buNone/>
            </a:pPr>
            <a:r>
              <a:rPr lang="ru-RU" sz="2800" b="1">
                <a:solidFill>
                  <a:schemeClr val="tx2"/>
                </a:solidFill>
                <a:cs typeface="Tahoma" pitchFamily="34" charset="0"/>
              </a:rPr>
              <a:t>Целью организации системы федеральных статистических наблюдений по социально-демографическим проблемам  </a:t>
            </a:r>
            <a:r>
              <a:rPr lang="ru-RU" sz="2800">
                <a:solidFill>
                  <a:schemeClr val="tx2"/>
                </a:solidFill>
                <a:cs typeface="Tahoma" pitchFamily="34" charset="0"/>
              </a:rPr>
              <a:t>является</a:t>
            </a:r>
          </a:p>
          <a:p>
            <a:pPr marL="9525" indent="-9525" algn="just">
              <a:buFont typeface="Wingdings 2" pitchFamily="18" charset="2"/>
              <a:buNone/>
            </a:pPr>
            <a:r>
              <a:rPr lang="ru-RU" sz="2800">
                <a:solidFill>
                  <a:schemeClr val="tx2"/>
                </a:solidFill>
                <a:cs typeface="Tahoma" pitchFamily="34" charset="0"/>
              </a:rPr>
              <a:t>получение полной, достоверной и официальной статистической информации об условиях жизни различных демографических и социально-экономических групп и слоев населения по Российской Федерации в целом и по субъектам Российской Федерации.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763DFA-140D-4AEF-8CF7-0B74342A0E75}" type="slidenum">
              <a:rPr lang="ru-RU"/>
              <a:pPr>
                <a:defRPr/>
              </a:pPr>
              <a:t>4</a:t>
            </a:fld>
            <a:endParaRPr lang="ru-RU" dirty="0"/>
          </a:p>
        </p:txBody>
      </p:sp>
      <p:sp>
        <p:nvSpPr>
          <p:cNvPr id="18434" name="Прямоугольник 2"/>
          <p:cNvSpPr>
            <a:spLocks noChangeArrowheads="1"/>
          </p:cNvSpPr>
          <p:nvPr/>
        </p:nvSpPr>
        <p:spPr bwMode="auto">
          <a:xfrm>
            <a:off x="254000" y="223838"/>
            <a:ext cx="9440863" cy="89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600" b="1">
                <a:solidFill>
                  <a:schemeClr val="tx2"/>
                </a:solidFill>
                <a:cs typeface="Tahoma" pitchFamily="34" charset="0"/>
              </a:rPr>
              <a:t>Система статистических обследований</a:t>
            </a:r>
            <a:r>
              <a:rPr lang="en-US" sz="2600" b="1">
                <a:solidFill>
                  <a:schemeClr val="tx2"/>
                </a:solidFill>
                <a:cs typeface="Tahoma" pitchFamily="34" charset="0"/>
              </a:rPr>
              <a:t/>
            </a:r>
            <a:br>
              <a:rPr lang="en-US" sz="2600" b="1">
                <a:solidFill>
                  <a:schemeClr val="tx2"/>
                </a:solidFill>
                <a:cs typeface="Tahoma" pitchFamily="34" charset="0"/>
              </a:rPr>
            </a:br>
            <a:r>
              <a:rPr lang="ru-RU" sz="2600" b="1">
                <a:solidFill>
                  <a:schemeClr val="tx2"/>
                </a:solidFill>
                <a:cs typeface="Tahoma" pitchFamily="34" charset="0"/>
              </a:rPr>
              <a:t>по социально-демографическим проблемам</a:t>
            </a:r>
          </a:p>
        </p:txBody>
      </p:sp>
      <p:sp>
        <p:nvSpPr>
          <p:cNvPr id="18435" name="Прямоугольник 3"/>
          <p:cNvSpPr>
            <a:spLocks noChangeArrowheads="1"/>
          </p:cNvSpPr>
          <p:nvPr/>
        </p:nvSpPr>
        <p:spPr bwMode="auto">
          <a:xfrm>
            <a:off x="523875" y="1508125"/>
            <a:ext cx="8901113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r>
              <a:rPr lang="ru-RU" sz="2200" b="1">
                <a:solidFill>
                  <a:schemeClr val="tx2"/>
                </a:solidFill>
              </a:rPr>
              <a:t>перечень социально-демографических проблем, устанавливающий основные направления системы федеральных статистических наблюдений:</a:t>
            </a:r>
          </a:p>
        </p:txBody>
      </p:sp>
      <p:sp>
        <p:nvSpPr>
          <p:cNvPr id="18436" name="Прямоугольник 4"/>
          <p:cNvSpPr>
            <a:spLocks noChangeArrowheads="1"/>
          </p:cNvSpPr>
          <p:nvPr/>
        </p:nvSpPr>
        <p:spPr bwMode="auto">
          <a:xfrm>
            <a:off x="1041400" y="2640013"/>
            <a:ext cx="8183563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ru-RU" sz="2000" b="1">
                <a:solidFill>
                  <a:schemeClr val="tx2"/>
                </a:solidFill>
              </a:rPr>
              <a:t>а) условия проживания, доступность и качество</a:t>
            </a:r>
            <a:br>
              <a:rPr lang="ru-RU" sz="2000" b="1">
                <a:solidFill>
                  <a:schemeClr val="tx2"/>
                </a:solidFill>
              </a:rPr>
            </a:br>
            <a:r>
              <a:rPr lang="ru-RU" sz="2000" b="1">
                <a:solidFill>
                  <a:schemeClr val="tx2"/>
                </a:solidFill>
              </a:rPr>
              <a:t>     социальных услуг;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endParaRPr lang="ru-RU" sz="2000" b="1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ru-RU" sz="2000" b="1">
                <a:solidFill>
                  <a:schemeClr val="tx2"/>
                </a:solidFill>
              </a:rPr>
              <a:t>б) уровень и источники доходов населения;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endParaRPr lang="ru-RU" sz="2000" b="1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ru-RU" sz="2000" b="1">
                <a:solidFill>
                  <a:schemeClr val="tx2"/>
                </a:solidFill>
              </a:rPr>
              <a:t>в) мотивация к труду и здоровому образу жизни;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endParaRPr lang="ru-RU" sz="2000" b="1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ru-RU" sz="2000" b="1">
                <a:solidFill>
                  <a:schemeClr val="tx2"/>
                </a:solidFill>
              </a:rPr>
              <a:t>г) репродуктивные планы.</a:t>
            </a:r>
          </a:p>
        </p:txBody>
      </p:sp>
      <p:sp>
        <p:nvSpPr>
          <p:cNvPr id="18437" name="Прямоугольник 5"/>
          <p:cNvSpPr>
            <a:spLocks noChangeArrowheads="1"/>
          </p:cNvSpPr>
          <p:nvPr/>
        </p:nvSpPr>
        <p:spPr bwMode="auto">
          <a:xfrm>
            <a:off x="568325" y="5073650"/>
            <a:ext cx="9126538" cy="141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200" b="1">
                <a:solidFill>
                  <a:schemeClr val="tx2"/>
                </a:solidFill>
              </a:rPr>
              <a:t>методический подход по проведению федеральных статистических наблюдений:</a:t>
            </a:r>
            <a:br>
              <a:rPr lang="ru-RU" sz="2200" b="1">
                <a:solidFill>
                  <a:schemeClr val="tx2"/>
                </a:solidFill>
              </a:rPr>
            </a:br>
            <a:r>
              <a:rPr lang="ru-RU" sz="2000">
                <a:solidFill>
                  <a:schemeClr val="tx2"/>
                </a:solidFill>
              </a:rPr>
              <a:t>на основе выборочных опросов представителей различных групп</a:t>
            </a:r>
            <a:br>
              <a:rPr lang="ru-RU" sz="2000">
                <a:solidFill>
                  <a:schemeClr val="tx2"/>
                </a:solidFill>
              </a:rPr>
            </a:br>
            <a:r>
              <a:rPr lang="ru-RU" sz="2000">
                <a:solidFill>
                  <a:schemeClr val="tx2"/>
                </a:solidFill>
              </a:rPr>
              <a:t>и слоев населения.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ChangeArrowheads="1"/>
          </p:cNvSpPr>
          <p:nvPr/>
        </p:nvSpPr>
        <p:spPr bwMode="auto">
          <a:xfrm>
            <a:off x="0" y="1054100"/>
            <a:ext cx="1841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19458" name="Picture 6"/>
          <p:cNvPicPr>
            <a:picLocks noChangeAspect="1" noChangeArrowheads="1"/>
          </p:cNvPicPr>
          <p:nvPr/>
        </p:nvPicPr>
        <p:blipFill>
          <a:blip r:embed="rId2"/>
          <a:srcRect l="9496" t="20033" r="7799" b="3223"/>
          <a:stretch>
            <a:fillRect/>
          </a:stretch>
        </p:blipFill>
        <p:spPr bwMode="auto">
          <a:xfrm>
            <a:off x="92075" y="26988"/>
            <a:ext cx="9690100" cy="678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Text Box 8"/>
          <p:cNvSpPr txBox="1">
            <a:spLocks noChangeArrowheads="1"/>
          </p:cNvSpPr>
          <p:nvPr/>
        </p:nvSpPr>
        <p:spPr bwMode="auto">
          <a:xfrm>
            <a:off x="9283700" y="6315075"/>
            <a:ext cx="2667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ChangeArrowheads="1"/>
          </p:cNvSpPr>
          <p:nvPr/>
        </p:nvSpPr>
        <p:spPr bwMode="auto">
          <a:xfrm>
            <a:off x="554038" y="385763"/>
            <a:ext cx="893127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chemeClr val="tx2"/>
                </a:solidFill>
                <a:cs typeface="Tahoma" pitchFamily="34" charset="0"/>
              </a:rPr>
              <a:t>Система федеральных статистических наблюдений</a:t>
            </a:r>
            <a:br>
              <a:rPr lang="ru-RU" b="1">
                <a:solidFill>
                  <a:schemeClr val="tx2"/>
                </a:solidFill>
                <a:cs typeface="Tahoma" pitchFamily="34" charset="0"/>
              </a:rPr>
            </a:br>
            <a:r>
              <a:rPr lang="ru-RU" b="1">
                <a:solidFill>
                  <a:schemeClr val="tx2"/>
                </a:solidFill>
                <a:cs typeface="Tahoma" pitchFamily="34" charset="0"/>
              </a:rPr>
              <a:t>по социально-демографическим проблемам</a:t>
            </a:r>
          </a:p>
        </p:txBody>
      </p:sp>
      <p:sp>
        <p:nvSpPr>
          <p:cNvPr id="8196" name="Text Box 3"/>
          <p:cNvSpPr txBox="1">
            <a:spLocks noChangeArrowheads="1"/>
          </p:cNvSpPr>
          <p:nvPr/>
        </p:nvSpPr>
        <p:spPr bwMode="auto">
          <a:xfrm>
            <a:off x="4229100" y="1992313"/>
            <a:ext cx="1957388" cy="161607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xtLst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ru-RU" sz="1000" b="1" dirty="0" smtClean="0">
                <a:solidFill>
                  <a:schemeClr val="tx2"/>
                </a:solidFill>
                <a:latin typeface="Times New Roman" pitchFamily="18" charset="0"/>
              </a:rPr>
              <a:t>ИСПОЛЬЗОВАНИЕ  </a:t>
            </a:r>
            <a:r>
              <a:rPr lang="ru-RU" sz="1400" b="1" dirty="0" smtClean="0">
                <a:solidFill>
                  <a:schemeClr val="tx2"/>
                </a:solidFill>
                <a:latin typeface="Times New Roman" pitchFamily="18" charset="0"/>
              </a:rPr>
              <a:t>СУТОЧНОГО</a:t>
            </a:r>
            <a:r>
              <a:rPr lang="ru-RU" sz="1000" b="1" dirty="0" smtClean="0">
                <a:solidFill>
                  <a:schemeClr val="tx2"/>
                </a:solidFill>
                <a:latin typeface="Times New Roman" pitchFamily="18" charset="0"/>
              </a:rPr>
              <a:t> ФОНДА  ВРЕМЕНИ НАСЕЛЕНИЕМ</a:t>
            </a:r>
          </a:p>
          <a:p>
            <a:pPr algn="ctr" eaLnBrk="1" hangingPunct="1">
              <a:spcBef>
                <a:spcPct val="15000"/>
              </a:spcBef>
              <a:defRPr/>
            </a:pPr>
            <a:endParaRPr lang="ru-RU" sz="500" dirty="0" smtClean="0">
              <a:solidFill>
                <a:schemeClr val="tx2"/>
              </a:solidFill>
              <a:latin typeface="Times New Roman" pitchFamily="18" charset="0"/>
            </a:endParaRPr>
          </a:p>
          <a:p>
            <a:pPr algn="ctr" eaLnBrk="1" hangingPunct="1">
              <a:spcBef>
                <a:spcPct val="15000"/>
              </a:spcBef>
              <a:defRPr/>
            </a:pPr>
            <a:endParaRPr lang="ru-RU" sz="500" dirty="0" smtClean="0">
              <a:solidFill>
                <a:schemeClr val="tx2"/>
              </a:solidFill>
              <a:latin typeface="Times New Roman" pitchFamily="18" charset="0"/>
            </a:endParaRPr>
          </a:p>
          <a:p>
            <a:pPr algn="ctr" eaLnBrk="1" hangingPunct="1">
              <a:spcBef>
                <a:spcPct val="15000"/>
              </a:spcBef>
              <a:defRPr/>
            </a:pPr>
            <a:endParaRPr lang="ru-RU" sz="500" dirty="0" smtClean="0">
              <a:solidFill>
                <a:schemeClr val="tx2"/>
              </a:solidFill>
              <a:latin typeface="Times New Roman" pitchFamily="18" charset="0"/>
            </a:endParaRPr>
          </a:p>
          <a:p>
            <a:pPr algn="ctr" eaLnBrk="1" hangingPunct="1">
              <a:spcBef>
                <a:spcPct val="15000"/>
              </a:spcBef>
              <a:defRPr/>
            </a:pPr>
            <a:r>
              <a:rPr lang="ru-RU" sz="1150" b="1" dirty="0" smtClean="0">
                <a:solidFill>
                  <a:schemeClr val="tx2"/>
                </a:solidFill>
                <a:latin typeface="Times New Roman" pitchFamily="18" charset="0"/>
              </a:rPr>
              <a:t> 2014г. – 10 тыс. домохозяйств,</a:t>
            </a:r>
            <a:br>
              <a:rPr lang="ru-RU" sz="1150" b="1" dirty="0" smtClean="0">
                <a:solidFill>
                  <a:schemeClr val="tx2"/>
                </a:solidFill>
                <a:latin typeface="Times New Roman" pitchFamily="18" charset="0"/>
              </a:rPr>
            </a:br>
            <a:r>
              <a:rPr lang="ru-RU" sz="1150" b="1" dirty="0" smtClean="0">
                <a:solidFill>
                  <a:schemeClr val="tx2"/>
                </a:solidFill>
                <a:latin typeface="Times New Roman" pitchFamily="18" charset="0"/>
              </a:rPr>
              <a:t>с 2019г. 1 РАЗ в 5 ЛЕТ – </a:t>
            </a:r>
            <a:br>
              <a:rPr lang="ru-RU" sz="1150" b="1" dirty="0" smtClean="0">
                <a:solidFill>
                  <a:schemeClr val="tx2"/>
                </a:solidFill>
                <a:latin typeface="Times New Roman" pitchFamily="18" charset="0"/>
              </a:rPr>
            </a:br>
            <a:r>
              <a:rPr lang="ru-RU" sz="1150" b="1" dirty="0" smtClean="0">
                <a:solidFill>
                  <a:schemeClr val="tx2"/>
                </a:solidFill>
                <a:latin typeface="Times New Roman" pitchFamily="18" charset="0"/>
              </a:rPr>
              <a:t>45 тыс. домохозяйств</a:t>
            </a:r>
          </a:p>
        </p:txBody>
      </p:sp>
      <p:sp>
        <p:nvSpPr>
          <p:cNvPr id="8197" name="Text Box 4"/>
          <p:cNvSpPr txBox="1">
            <a:spLocks noChangeArrowheads="1"/>
          </p:cNvSpPr>
          <p:nvPr/>
        </p:nvSpPr>
        <p:spPr bwMode="auto">
          <a:xfrm>
            <a:off x="5997575" y="1993900"/>
            <a:ext cx="1947863" cy="145415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xtLst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ru-RU" sz="1000" b="1" dirty="0" smtClean="0">
                <a:solidFill>
                  <a:srgbClr val="00B050"/>
                </a:solidFill>
                <a:latin typeface="Times New Roman" pitchFamily="18" charset="0"/>
              </a:rPr>
              <a:t>ПОВЕДЕНЧЕСКИЕ </a:t>
            </a:r>
            <a:r>
              <a:rPr lang="ru-RU" sz="1400" b="1" dirty="0" smtClean="0">
                <a:solidFill>
                  <a:srgbClr val="00B050"/>
                </a:solidFill>
                <a:latin typeface="Times New Roman" pitchFamily="18" charset="0"/>
              </a:rPr>
              <a:t>ФАКТОРЫ</a:t>
            </a:r>
            <a:r>
              <a:rPr lang="ru-RU" sz="1000" b="1" dirty="0" smtClean="0">
                <a:solidFill>
                  <a:srgbClr val="00B050"/>
                </a:solidFill>
                <a:latin typeface="Times New Roman" pitchFamily="18" charset="0"/>
              </a:rPr>
              <a:t> ВЛИЯЮЩИЕ НА СОСТОЯНИЕ ЗДОРОВЬЯ НАСЕЛЕНИЯ</a:t>
            </a:r>
            <a:r>
              <a:rPr lang="ru-RU" sz="1000" b="1" dirty="0" smtClean="0">
                <a:solidFill>
                  <a:schemeClr val="tx2"/>
                </a:solidFill>
                <a:latin typeface="Times New Roman" pitchFamily="18" charset="0"/>
              </a:rPr>
              <a:t/>
            </a:r>
            <a:br>
              <a:rPr lang="ru-RU" sz="1000" b="1" dirty="0" smtClean="0">
                <a:solidFill>
                  <a:schemeClr val="tx2"/>
                </a:solidFill>
                <a:latin typeface="Times New Roman" pitchFamily="18" charset="0"/>
              </a:rPr>
            </a:br>
            <a:r>
              <a:rPr lang="ru-RU" sz="1150" b="1" dirty="0" smtClean="0">
                <a:solidFill>
                  <a:schemeClr val="tx2"/>
                </a:solidFill>
                <a:latin typeface="Times New Roman" pitchFamily="18" charset="0"/>
              </a:rPr>
              <a:t>с 2013 г.</a:t>
            </a:r>
            <a:r>
              <a:rPr lang="en-US" sz="1150" b="1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br>
              <a:rPr lang="en-US" sz="1150" b="1" dirty="0" smtClean="0">
                <a:solidFill>
                  <a:schemeClr val="tx2"/>
                </a:solidFill>
                <a:latin typeface="Times New Roman" pitchFamily="18" charset="0"/>
              </a:rPr>
            </a:br>
            <a:r>
              <a:rPr lang="ru-RU" sz="1150" b="1" dirty="0" smtClean="0">
                <a:solidFill>
                  <a:schemeClr val="tx2"/>
                </a:solidFill>
                <a:latin typeface="Times New Roman" pitchFamily="18" charset="0"/>
              </a:rPr>
              <a:t>1 РАЗ в 5 ЛЕТ – </a:t>
            </a:r>
            <a:br>
              <a:rPr lang="ru-RU" sz="1150" b="1" dirty="0" smtClean="0">
                <a:solidFill>
                  <a:schemeClr val="tx2"/>
                </a:solidFill>
                <a:latin typeface="Times New Roman" pitchFamily="18" charset="0"/>
              </a:rPr>
            </a:br>
            <a:r>
              <a:rPr lang="ru-RU" sz="1150" b="1" dirty="0" smtClean="0">
                <a:solidFill>
                  <a:schemeClr val="tx2"/>
                </a:solidFill>
                <a:latin typeface="Times New Roman" pitchFamily="18" charset="0"/>
              </a:rPr>
              <a:t>15 тыс. домохозяйств</a:t>
            </a:r>
          </a:p>
        </p:txBody>
      </p:sp>
      <p:sp>
        <p:nvSpPr>
          <p:cNvPr id="8198" name="Text Box 5"/>
          <p:cNvSpPr txBox="1">
            <a:spLocks noChangeArrowheads="1"/>
          </p:cNvSpPr>
          <p:nvPr/>
        </p:nvSpPr>
        <p:spPr bwMode="auto">
          <a:xfrm>
            <a:off x="7816850" y="1993900"/>
            <a:ext cx="1668463" cy="138747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xtLst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ru-RU" sz="1400" b="1" dirty="0" smtClean="0">
                <a:solidFill>
                  <a:srgbClr val="00B050"/>
                </a:solidFill>
                <a:latin typeface="Times New Roman" pitchFamily="18" charset="0"/>
              </a:rPr>
              <a:t>РАЦИОН</a:t>
            </a:r>
            <a:r>
              <a:rPr lang="ru-RU" sz="1000" b="1" dirty="0" smtClean="0">
                <a:solidFill>
                  <a:srgbClr val="00B050"/>
                </a:solidFill>
                <a:latin typeface="Times New Roman" pitchFamily="18" charset="0"/>
              </a:rPr>
              <a:t> ПИТАНИЯ НАСЕЛЕНИЯ</a:t>
            </a:r>
            <a:r>
              <a:rPr lang="en-US" sz="1000" b="1" dirty="0" smtClean="0">
                <a:solidFill>
                  <a:schemeClr val="tx2"/>
                </a:solidFill>
                <a:latin typeface="Times New Roman" pitchFamily="18" charset="0"/>
              </a:rPr>
              <a:t/>
            </a:r>
            <a:br>
              <a:rPr lang="en-US" sz="1000" b="1" dirty="0" smtClean="0">
                <a:solidFill>
                  <a:schemeClr val="tx2"/>
                </a:solidFill>
                <a:latin typeface="Times New Roman" pitchFamily="18" charset="0"/>
              </a:rPr>
            </a:br>
            <a:r>
              <a:rPr lang="en-US" sz="1000" b="1" dirty="0" smtClean="0">
                <a:solidFill>
                  <a:schemeClr val="tx2"/>
                </a:solidFill>
                <a:latin typeface="Times New Roman" pitchFamily="18" charset="0"/>
              </a:rPr>
              <a:t/>
            </a:r>
            <a:br>
              <a:rPr lang="en-US" sz="1000" b="1" dirty="0" smtClean="0">
                <a:solidFill>
                  <a:schemeClr val="tx2"/>
                </a:solidFill>
                <a:latin typeface="Times New Roman" pitchFamily="18" charset="0"/>
              </a:rPr>
            </a:br>
            <a:endParaRPr lang="en-US" sz="1000" b="1" dirty="0" smtClean="0">
              <a:solidFill>
                <a:schemeClr val="tx2"/>
              </a:solidFill>
              <a:latin typeface="Times New Roman" pitchFamily="18" charset="0"/>
            </a:endParaRPr>
          </a:p>
          <a:p>
            <a:pPr algn="ctr" eaLnBrk="1" hangingPunct="1">
              <a:spcBef>
                <a:spcPct val="50000"/>
              </a:spcBef>
              <a:defRPr/>
            </a:pPr>
            <a:r>
              <a:rPr lang="ru-RU" sz="1150" b="1" dirty="0" smtClean="0">
                <a:solidFill>
                  <a:schemeClr val="tx2"/>
                </a:solidFill>
                <a:latin typeface="Times New Roman" pitchFamily="18" charset="0"/>
              </a:rPr>
              <a:t>с 2013 г. </a:t>
            </a:r>
            <a:br>
              <a:rPr lang="ru-RU" sz="1150" b="1" dirty="0" smtClean="0">
                <a:solidFill>
                  <a:schemeClr val="tx2"/>
                </a:solidFill>
                <a:latin typeface="Times New Roman" pitchFamily="18" charset="0"/>
              </a:rPr>
            </a:br>
            <a:r>
              <a:rPr lang="ru-RU" sz="1150" b="1" dirty="0" smtClean="0">
                <a:solidFill>
                  <a:schemeClr val="tx2"/>
                </a:solidFill>
                <a:latin typeface="Times New Roman" pitchFamily="18" charset="0"/>
              </a:rPr>
              <a:t>1 РАЗ в 5 ЛЕТ – </a:t>
            </a:r>
            <a:r>
              <a:rPr lang="en-US" sz="1150" b="1" dirty="0" smtClean="0">
                <a:solidFill>
                  <a:schemeClr val="tx2"/>
                </a:solidFill>
                <a:latin typeface="Times New Roman" pitchFamily="18" charset="0"/>
              </a:rPr>
              <a:t/>
            </a:r>
            <a:br>
              <a:rPr lang="en-US" sz="1150" b="1" dirty="0" smtClean="0">
                <a:solidFill>
                  <a:schemeClr val="tx2"/>
                </a:solidFill>
                <a:latin typeface="Times New Roman" pitchFamily="18" charset="0"/>
              </a:rPr>
            </a:br>
            <a:r>
              <a:rPr lang="ru-RU" sz="1150" b="1" dirty="0" smtClean="0">
                <a:solidFill>
                  <a:schemeClr val="tx2"/>
                </a:solidFill>
                <a:latin typeface="Times New Roman" pitchFamily="18" charset="0"/>
              </a:rPr>
              <a:t>45 тыс. домохозяйств</a:t>
            </a:r>
          </a:p>
        </p:txBody>
      </p:sp>
      <p:sp>
        <p:nvSpPr>
          <p:cNvPr id="20485" name="Text Box 6"/>
          <p:cNvSpPr txBox="1">
            <a:spLocks noChangeArrowheads="1"/>
          </p:cNvSpPr>
          <p:nvPr/>
        </p:nvSpPr>
        <p:spPr bwMode="auto">
          <a:xfrm>
            <a:off x="682625" y="1600200"/>
            <a:ext cx="8743950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300" b="1">
                <a:solidFill>
                  <a:schemeClr val="tx2"/>
                </a:solidFill>
                <a:latin typeface="Arial Black" pitchFamily="34" charset="0"/>
              </a:rPr>
              <a:t>УСЛОВИЯ ПРОЖИВАНИЯ И ОБРАЗ ЖИЗНИ НАСЕЛЕНИЯ</a:t>
            </a:r>
          </a:p>
        </p:txBody>
      </p:sp>
      <p:sp>
        <p:nvSpPr>
          <p:cNvPr id="8200" name="Text Box 7"/>
          <p:cNvSpPr txBox="1">
            <a:spLocks noChangeArrowheads="1"/>
          </p:cNvSpPr>
          <p:nvPr/>
        </p:nvSpPr>
        <p:spPr bwMode="auto">
          <a:xfrm>
            <a:off x="554038" y="1985963"/>
            <a:ext cx="2019300" cy="176847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xtLst>
            <a:ext uri="{91240B29-F687-4F45-9708-019B960494DF}"/>
          </a:extLst>
        </p:spPr>
        <p:txBody>
          <a:bodyPr anchorCtr="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ru-RU" sz="1000" b="1" dirty="0" smtClean="0">
                <a:solidFill>
                  <a:srgbClr val="00B050"/>
                </a:solidFill>
                <a:latin typeface="Times New Roman" pitchFamily="18" charset="0"/>
              </a:rPr>
              <a:t>УСЛОВИЯ ЖИЗНИ </a:t>
            </a:r>
            <a:r>
              <a:rPr lang="ru-RU" sz="1400" b="1" dirty="0" smtClean="0">
                <a:solidFill>
                  <a:srgbClr val="00B050"/>
                </a:solidFill>
                <a:latin typeface="Times New Roman" pitchFamily="18" charset="0"/>
              </a:rPr>
              <a:t>НАСЕЛЕНИЯ</a:t>
            </a:r>
            <a:r>
              <a:rPr lang="ru-RU" sz="1000" b="1" i="1" dirty="0" smtClean="0">
                <a:solidFill>
                  <a:srgbClr val="00B050"/>
                </a:solidFill>
                <a:latin typeface="Times New Roman" pitchFamily="18" charset="0"/>
              </a:rPr>
              <a:t> </a:t>
            </a:r>
          </a:p>
          <a:p>
            <a:pPr algn="ctr" eaLnBrk="1" hangingPunct="1">
              <a:spcBef>
                <a:spcPct val="50000"/>
              </a:spcBef>
              <a:defRPr/>
            </a:pPr>
            <a:endParaRPr lang="ru-RU" sz="900" dirty="0" smtClean="0">
              <a:solidFill>
                <a:schemeClr val="tx2"/>
              </a:solidFill>
              <a:latin typeface="Times New Roman" pitchFamily="18" charset="0"/>
            </a:endParaRPr>
          </a:p>
          <a:p>
            <a:pPr algn="ctr" eaLnBrk="1" hangingPunct="1">
              <a:spcBef>
                <a:spcPct val="50000"/>
              </a:spcBef>
              <a:defRPr/>
            </a:pPr>
            <a:endParaRPr lang="ru-RU" sz="500" dirty="0" smtClean="0">
              <a:solidFill>
                <a:schemeClr val="tx2"/>
              </a:solidFill>
              <a:latin typeface="Times New Roman" pitchFamily="18" charset="0"/>
            </a:endParaRPr>
          </a:p>
          <a:p>
            <a:pPr algn="ctr" eaLnBrk="1" hangingPunct="1">
              <a:spcBef>
                <a:spcPct val="50000"/>
              </a:spcBef>
              <a:defRPr/>
            </a:pPr>
            <a:r>
              <a:rPr lang="ru-RU" sz="1150" b="1" dirty="0" smtClean="0">
                <a:solidFill>
                  <a:schemeClr val="tx2"/>
                </a:solidFill>
                <a:latin typeface="Times New Roman" pitchFamily="18" charset="0"/>
              </a:rPr>
              <a:t>2011г. – 10 тыс. </a:t>
            </a:r>
          </a:p>
          <a:p>
            <a:pPr algn="ctr" eaLnBrk="1" hangingPunct="1">
              <a:spcBef>
                <a:spcPct val="5000"/>
              </a:spcBef>
              <a:defRPr/>
            </a:pPr>
            <a:r>
              <a:rPr lang="ru-RU" sz="1150" b="1" dirty="0" smtClean="0">
                <a:solidFill>
                  <a:schemeClr val="tx2"/>
                </a:solidFill>
                <a:latin typeface="Times New Roman" pitchFamily="18" charset="0"/>
              </a:rPr>
              <a:t>домохозяйств, </a:t>
            </a:r>
          </a:p>
          <a:p>
            <a:pPr algn="ctr" eaLnBrk="1" hangingPunct="1">
              <a:spcBef>
                <a:spcPct val="5000"/>
              </a:spcBef>
              <a:defRPr/>
            </a:pPr>
            <a:r>
              <a:rPr lang="en-US" sz="1150" b="1" dirty="0" smtClean="0">
                <a:solidFill>
                  <a:schemeClr val="tx2"/>
                </a:solidFill>
                <a:latin typeface="Times New Roman" pitchFamily="18" charset="0"/>
              </a:rPr>
              <a:t>c</a:t>
            </a:r>
            <a:r>
              <a:rPr lang="ru-RU" sz="1150" b="1" dirty="0" smtClean="0">
                <a:solidFill>
                  <a:schemeClr val="tx2"/>
                </a:solidFill>
                <a:latin typeface="Times New Roman" pitchFamily="18" charset="0"/>
              </a:rPr>
              <a:t> 2014г</a:t>
            </a:r>
            <a:r>
              <a:rPr lang="en-US" sz="1150" b="1" dirty="0" smtClean="0">
                <a:solidFill>
                  <a:schemeClr val="tx2"/>
                </a:solidFill>
                <a:latin typeface="Times New Roman" pitchFamily="18" charset="0"/>
              </a:rPr>
              <a:t>.</a:t>
            </a:r>
            <a:r>
              <a:rPr lang="ru-RU" sz="1150" b="1" dirty="0" smtClean="0">
                <a:solidFill>
                  <a:schemeClr val="tx2"/>
                </a:solidFill>
                <a:latin typeface="Times New Roman" pitchFamily="18" charset="0"/>
              </a:rPr>
              <a:t> 1 РАЗ В 2 ГОДА – </a:t>
            </a:r>
            <a:br>
              <a:rPr lang="ru-RU" sz="1150" b="1" dirty="0" smtClean="0">
                <a:solidFill>
                  <a:schemeClr val="tx2"/>
                </a:solidFill>
                <a:latin typeface="Times New Roman" pitchFamily="18" charset="0"/>
              </a:rPr>
            </a:br>
            <a:r>
              <a:rPr lang="ru-RU" sz="1150" b="1" dirty="0" smtClean="0">
                <a:solidFill>
                  <a:schemeClr val="tx2"/>
                </a:solidFill>
                <a:latin typeface="Times New Roman" pitchFamily="18" charset="0"/>
              </a:rPr>
              <a:t>60 тыс. домохозяйств</a:t>
            </a:r>
            <a:r>
              <a:rPr lang="ru-RU" sz="1100" dirty="0" smtClean="0">
                <a:solidFill>
                  <a:schemeClr val="tx2"/>
                </a:solidFill>
                <a:latin typeface="Times New Roman" pitchFamily="18" charset="0"/>
              </a:rPr>
              <a:t/>
            </a:r>
            <a:br>
              <a:rPr lang="ru-RU" sz="1100" dirty="0" smtClean="0">
                <a:solidFill>
                  <a:schemeClr val="tx2"/>
                </a:solidFill>
                <a:latin typeface="Times New Roman" pitchFamily="18" charset="0"/>
              </a:rPr>
            </a:br>
            <a:endParaRPr lang="ru-RU" sz="1100" dirty="0" smtClean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8201" name="Text Box 8"/>
          <p:cNvSpPr txBox="1">
            <a:spLocks noChangeArrowheads="1"/>
          </p:cNvSpPr>
          <p:nvPr/>
        </p:nvSpPr>
        <p:spPr bwMode="auto">
          <a:xfrm>
            <a:off x="2395538" y="1985963"/>
            <a:ext cx="1833562" cy="162877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xtLst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ru-RU" sz="1000" b="1" dirty="0" smtClean="0">
                <a:solidFill>
                  <a:schemeClr val="tx2"/>
                </a:solidFill>
                <a:latin typeface="Times New Roman" pitchFamily="18" charset="0"/>
              </a:rPr>
              <a:t>РЕПРОДУКТИВНЫЕ ПЛАНЫ </a:t>
            </a:r>
            <a:r>
              <a:rPr lang="ru-RU" sz="1400" b="1" dirty="0" smtClean="0">
                <a:solidFill>
                  <a:schemeClr val="tx2"/>
                </a:solidFill>
                <a:latin typeface="Times New Roman" pitchFamily="18" charset="0"/>
              </a:rPr>
              <a:t>НАСЕЛЕНИЯ</a:t>
            </a:r>
            <a:endParaRPr lang="ru-RU" sz="900" dirty="0" smtClean="0">
              <a:solidFill>
                <a:schemeClr val="tx2"/>
              </a:solidFill>
              <a:latin typeface="Times New Roman" pitchFamily="18" charset="0"/>
            </a:endParaRPr>
          </a:p>
          <a:p>
            <a:pPr algn="ctr" eaLnBrk="1" hangingPunct="1">
              <a:spcBef>
                <a:spcPct val="50000"/>
              </a:spcBef>
              <a:defRPr/>
            </a:pPr>
            <a:endParaRPr lang="ru-RU" sz="700" dirty="0" smtClean="0">
              <a:solidFill>
                <a:schemeClr val="tx2"/>
              </a:solidFill>
              <a:latin typeface="Times New Roman" pitchFamily="18" charset="0"/>
            </a:endParaRPr>
          </a:p>
          <a:p>
            <a:pPr algn="ctr" eaLnBrk="1" hangingPunct="1">
              <a:spcBef>
                <a:spcPct val="50000"/>
              </a:spcBef>
              <a:defRPr/>
            </a:pPr>
            <a:r>
              <a:rPr lang="ru-RU" sz="1150" b="1" dirty="0" smtClean="0">
                <a:solidFill>
                  <a:schemeClr val="tx2"/>
                </a:solidFill>
                <a:latin typeface="Times New Roman" pitchFamily="18" charset="0"/>
              </a:rPr>
              <a:t>2012г. – 10 тыс. </a:t>
            </a:r>
          </a:p>
          <a:p>
            <a:pPr algn="ctr" eaLnBrk="1" hangingPunct="1">
              <a:spcBef>
                <a:spcPct val="5000"/>
              </a:spcBef>
              <a:defRPr/>
            </a:pPr>
            <a:r>
              <a:rPr lang="ru-RU" sz="1150" b="1" dirty="0" smtClean="0">
                <a:solidFill>
                  <a:schemeClr val="tx2"/>
                </a:solidFill>
                <a:latin typeface="Times New Roman" pitchFamily="18" charset="0"/>
              </a:rPr>
              <a:t>домохозяйств,</a:t>
            </a:r>
            <a:br>
              <a:rPr lang="ru-RU" sz="1150" b="1" dirty="0" smtClean="0">
                <a:solidFill>
                  <a:schemeClr val="tx2"/>
                </a:solidFill>
                <a:latin typeface="Times New Roman" pitchFamily="18" charset="0"/>
              </a:rPr>
            </a:br>
            <a:r>
              <a:rPr lang="ru-RU" sz="1150" b="1" dirty="0" smtClean="0">
                <a:solidFill>
                  <a:schemeClr val="tx2"/>
                </a:solidFill>
                <a:latin typeface="Times New Roman" pitchFamily="18" charset="0"/>
              </a:rPr>
              <a:t>с 2017г.  1 РАЗ в 5 ЛЕТ – </a:t>
            </a:r>
            <a:br>
              <a:rPr lang="ru-RU" sz="1150" b="1" dirty="0" smtClean="0">
                <a:solidFill>
                  <a:schemeClr val="tx2"/>
                </a:solidFill>
                <a:latin typeface="Times New Roman" pitchFamily="18" charset="0"/>
              </a:rPr>
            </a:br>
            <a:r>
              <a:rPr lang="ru-RU" sz="1150" b="1" dirty="0" smtClean="0">
                <a:solidFill>
                  <a:schemeClr val="tx2"/>
                </a:solidFill>
                <a:latin typeface="Times New Roman" pitchFamily="18" charset="0"/>
              </a:rPr>
              <a:t>15 тыс. домохозяйств</a:t>
            </a:r>
          </a:p>
        </p:txBody>
      </p:sp>
      <p:sp>
        <p:nvSpPr>
          <p:cNvPr id="8202" name="Text Box 9"/>
          <p:cNvSpPr txBox="1">
            <a:spLocks noChangeArrowheads="1"/>
          </p:cNvSpPr>
          <p:nvPr/>
        </p:nvSpPr>
        <p:spPr bwMode="auto">
          <a:xfrm>
            <a:off x="682625" y="3886200"/>
            <a:ext cx="3668713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ru-RU" sz="1300" b="1" dirty="0" smtClean="0">
                <a:solidFill>
                  <a:srgbClr val="00B050"/>
                </a:solidFill>
                <a:latin typeface="Arial Black" pitchFamily="34" charset="0"/>
              </a:rPr>
              <a:t>ДОХОДЫ  НАСЕЛЕНИЯ И УЧАСТИЕ В СОЦИАЛЬНЫХ ПРОГРАММАХ</a:t>
            </a:r>
            <a:r>
              <a:rPr lang="ru-RU" sz="1400" b="1" dirty="0" smtClean="0">
                <a:solidFill>
                  <a:srgbClr val="00B050"/>
                </a:solidFill>
                <a:latin typeface="Arial Narrow" pitchFamily="34" charset="0"/>
              </a:rPr>
              <a:t> 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ru-RU" sz="1150" b="1" dirty="0" smtClean="0">
                <a:solidFill>
                  <a:schemeClr val="tx2"/>
                </a:solidFill>
                <a:latin typeface="Times New Roman" pitchFamily="18" charset="0"/>
              </a:rPr>
              <a:t>в 20</a:t>
            </a:r>
            <a:r>
              <a:rPr lang="en-US" sz="1150" b="1" dirty="0" smtClean="0">
                <a:solidFill>
                  <a:schemeClr val="tx2"/>
                </a:solidFill>
                <a:latin typeface="Times New Roman" pitchFamily="18" charset="0"/>
              </a:rPr>
              <a:t>1</a:t>
            </a:r>
            <a:r>
              <a:rPr lang="ru-RU" sz="1150" b="1" dirty="0" smtClean="0">
                <a:solidFill>
                  <a:schemeClr val="tx2"/>
                </a:solidFill>
                <a:latin typeface="Times New Roman" pitchFamily="18" charset="0"/>
              </a:rPr>
              <a:t>2г. – 10 тыс. домохозяйств,</a:t>
            </a:r>
            <a:br>
              <a:rPr lang="ru-RU" sz="1150" b="1" dirty="0" smtClean="0">
                <a:solidFill>
                  <a:schemeClr val="tx2"/>
                </a:solidFill>
                <a:latin typeface="Times New Roman" pitchFamily="18" charset="0"/>
              </a:rPr>
            </a:br>
            <a:r>
              <a:rPr lang="ru-RU" sz="1150" b="1" dirty="0" smtClean="0">
                <a:solidFill>
                  <a:schemeClr val="tx2"/>
                </a:solidFill>
                <a:latin typeface="Times New Roman" pitchFamily="18" charset="0"/>
              </a:rPr>
              <a:t>ЕЖЕГОДНО с 2014г. – 45 тыс. домохозяйств,</a:t>
            </a:r>
            <a:br>
              <a:rPr lang="ru-RU" sz="1150" b="1" dirty="0" smtClean="0">
                <a:solidFill>
                  <a:schemeClr val="tx2"/>
                </a:solidFill>
                <a:latin typeface="Times New Roman" pitchFamily="18" charset="0"/>
              </a:rPr>
            </a:br>
            <a:r>
              <a:rPr lang="ru-RU" sz="1150" b="1" dirty="0" smtClean="0">
                <a:solidFill>
                  <a:schemeClr val="tx2"/>
                </a:solidFill>
                <a:latin typeface="Times New Roman" pitchFamily="18" charset="0"/>
              </a:rPr>
              <a:t>с 2017г. 1 РАЗ В 5 ЛЕТ – 160 тыс. домохозяйств</a:t>
            </a:r>
          </a:p>
        </p:txBody>
      </p:sp>
      <p:sp>
        <p:nvSpPr>
          <p:cNvPr id="8203" name="Text Box 10"/>
          <p:cNvSpPr txBox="1">
            <a:spLocks noChangeArrowheads="1"/>
          </p:cNvSpPr>
          <p:nvPr/>
        </p:nvSpPr>
        <p:spPr bwMode="auto">
          <a:xfrm>
            <a:off x="631825" y="5461000"/>
            <a:ext cx="3719513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ru-RU" sz="1300" b="1" dirty="0" smtClean="0">
                <a:solidFill>
                  <a:srgbClr val="00B050"/>
                </a:solidFill>
                <a:latin typeface="Arial Black" pitchFamily="34" charset="0"/>
              </a:rPr>
              <a:t>КАЧЕСТВО И ДОСТУПНОСТЬ СОЦИАЛЬНЫХ УСЛУГ 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ru-RU" sz="1150" b="1" dirty="0" smtClean="0">
                <a:solidFill>
                  <a:schemeClr val="tx2"/>
                </a:solidFill>
                <a:latin typeface="Times New Roman" pitchFamily="18" charset="0"/>
              </a:rPr>
              <a:t>2013г. – 10 тыс. домохозяйств,</a:t>
            </a:r>
            <a:br>
              <a:rPr lang="ru-RU" sz="1150" b="1" dirty="0" smtClean="0">
                <a:solidFill>
                  <a:schemeClr val="tx2"/>
                </a:solidFill>
                <a:latin typeface="Times New Roman" pitchFamily="18" charset="0"/>
              </a:rPr>
            </a:br>
            <a:r>
              <a:rPr lang="ru-RU" sz="1150" b="1" dirty="0" smtClean="0">
                <a:solidFill>
                  <a:schemeClr val="tx2"/>
                </a:solidFill>
                <a:latin typeface="Times New Roman" pitchFamily="18" charset="0"/>
              </a:rPr>
              <a:t>с 2015г.  1 РАЗ в 2 ГОДА – 48 тыс.  домохозяйств</a:t>
            </a:r>
          </a:p>
        </p:txBody>
      </p:sp>
      <p:sp>
        <p:nvSpPr>
          <p:cNvPr id="8204" name="Text Box 11"/>
          <p:cNvSpPr txBox="1">
            <a:spLocks noChangeArrowheads="1"/>
          </p:cNvSpPr>
          <p:nvPr/>
        </p:nvSpPr>
        <p:spPr bwMode="auto">
          <a:xfrm>
            <a:off x="4586288" y="4581525"/>
            <a:ext cx="1743075" cy="187325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xtLst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ru-RU" sz="1100" b="1" dirty="0" smtClean="0">
                <a:solidFill>
                  <a:schemeClr val="tx2"/>
                </a:solidFill>
                <a:latin typeface="Times New Roman" pitchFamily="18" charset="0"/>
              </a:rPr>
              <a:t>ИСПОЛЬЗОВАНИЕ</a:t>
            </a:r>
            <a:r>
              <a:rPr lang="ru-RU" sz="1000" b="1" dirty="0" smtClean="0">
                <a:solidFill>
                  <a:schemeClr val="tx2"/>
                </a:solidFill>
                <a:latin typeface="Times New Roman" pitchFamily="18" charset="0"/>
              </a:rPr>
              <a:t> ТРУДА МИГРАНТОВ</a:t>
            </a:r>
            <a:br>
              <a:rPr lang="ru-RU" sz="1000" b="1" dirty="0" smtClean="0">
                <a:solidFill>
                  <a:schemeClr val="tx2"/>
                </a:solidFill>
                <a:latin typeface="Times New Roman" pitchFamily="18" charset="0"/>
              </a:rPr>
            </a:br>
            <a:endParaRPr lang="en-US" sz="1000" b="1" dirty="0" smtClean="0">
              <a:solidFill>
                <a:schemeClr val="tx2"/>
              </a:solidFill>
              <a:latin typeface="Times New Roman" pitchFamily="18" charset="0"/>
            </a:endParaRPr>
          </a:p>
          <a:p>
            <a:pPr algn="ctr" eaLnBrk="1" hangingPunct="1">
              <a:spcBef>
                <a:spcPct val="50000"/>
              </a:spcBef>
              <a:defRPr/>
            </a:pPr>
            <a:endParaRPr lang="ru-RU" sz="1000" b="1" dirty="0" smtClean="0">
              <a:solidFill>
                <a:schemeClr val="tx2"/>
              </a:solidFill>
              <a:latin typeface="Times New Roman" pitchFamily="18" charset="0"/>
            </a:endParaRPr>
          </a:p>
          <a:p>
            <a:pPr algn="ctr" eaLnBrk="1" hangingPunct="1">
              <a:spcBef>
                <a:spcPct val="50000"/>
              </a:spcBef>
              <a:defRPr/>
            </a:pPr>
            <a:endParaRPr lang="ru-RU" sz="1200" b="1" dirty="0" smtClean="0">
              <a:solidFill>
                <a:schemeClr val="tx2"/>
              </a:solidFill>
              <a:latin typeface="Times New Roman" pitchFamily="18" charset="0"/>
            </a:endParaRPr>
          </a:p>
          <a:p>
            <a:pPr algn="ctr" eaLnBrk="1" hangingPunct="1">
              <a:spcBef>
                <a:spcPct val="50000"/>
              </a:spcBef>
              <a:defRPr/>
            </a:pPr>
            <a:r>
              <a:rPr lang="ru-RU" sz="1150" b="1" dirty="0" smtClean="0">
                <a:solidFill>
                  <a:schemeClr val="tx2"/>
                </a:solidFill>
                <a:latin typeface="Times New Roman" pitchFamily="18" charset="0"/>
              </a:rPr>
              <a:t>с 2014г.  </a:t>
            </a:r>
            <a:br>
              <a:rPr lang="ru-RU" sz="1150" b="1" dirty="0" smtClean="0">
                <a:solidFill>
                  <a:schemeClr val="tx2"/>
                </a:solidFill>
                <a:latin typeface="Times New Roman" pitchFamily="18" charset="0"/>
              </a:rPr>
            </a:br>
            <a:r>
              <a:rPr lang="ru-RU" sz="1150" b="1" dirty="0" smtClean="0">
                <a:solidFill>
                  <a:schemeClr val="tx2"/>
                </a:solidFill>
                <a:latin typeface="Times New Roman" pitchFamily="18" charset="0"/>
              </a:rPr>
              <a:t>1 РАЗ в 5 ЛЕТ – </a:t>
            </a:r>
            <a:br>
              <a:rPr lang="ru-RU" sz="1150" b="1" dirty="0" smtClean="0">
                <a:solidFill>
                  <a:schemeClr val="tx2"/>
                </a:solidFill>
                <a:latin typeface="Times New Roman" pitchFamily="18" charset="0"/>
              </a:rPr>
            </a:br>
            <a:r>
              <a:rPr lang="ru-RU" sz="1150" b="1" dirty="0" smtClean="0">
                <a:solidFill>
                  <a:schemeClr val="tx2"/>
                </a:solidFill>
                <a:latin typeface="Times New Roman" pitchFamily="18" charset="0"/>
              </a:rPr>
              <a:t> 100 тыс. домохозяйств</a:t>
            </a:r>
            <a:r>
              <a:rPr lang="ru-RU" sz="1150" dirty="0" smtClean="0">
                <a:solidFill>
                  <a:schemeClr val="tx2"/>
                </a:solidFill>
                <a:latin typeface="Times New Roman" pitchFamily="18" charset="0"/>
              </a:rPr>
              <a:t/>
            </a:r>
            <a:br>
              <a:rPr lang="ru-RU" sz="1150" dirty="0" smtClean="0">
                <a:solidFill>
                  <a:schemeClr val="tx2"/>
                </a:solidFill>
                <a:latin typeface="Times New Roman" pitchFamily="18" charset="0"/>
              </a:rPr>
            </a:br>
            <a:endParaRPr lang="ru-RU" sz="1150" dirty="0" smtClean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8205" name="Text Box 12"/>
          <p:cNvSpPr txBox="1">
            <a:spLocks noChangeArrowheads="1"/>
          </p:cNvSpPr>
          <p:nvPr/>
        </p:nvSpPr>
        <p:spPr bwMode="auto">
          <a:xfrm>
            <a:off x="5997575" y="4573588"/>
            <a:ext cx="2017713" cy="170021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xtLst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sz="1000" b="1" dirty="0" smtClean="0">
                <a:solidFill>
                  <a:schemeClr val="tx2"/>
                </a:solidFill>
                <a:latin typeface="Times New Roman" pitchFamily="18" charset="0"/>
              </a:rPr>
              <a:t>ТРУДОУСТРОЙСТВО </a:t>
            </a:r>
            <a:r>
              <a:rPr lang="ru-RU" sz="1100" b="1" dirty="0" smtClean="0">
                <a:solidFill>
                  <a:schemeClr val="tx2"/>
                </a:solidFill>
                <a:latin typeface="Times New Roman" pitchFamily="18" charset="0"/>
              </a:rPr>
              <a:t>ВЫПУСКНИКОВ</a:t>
            </a:r>
            <a:r>
              <a:rPr lang="ru-RU" sz="1000" b="1" dirty="0" smtClean="0">
                <a:solidFill>
                  <a:schemeClr val="tx2"/>
                </a:solidFill>
                <a:latin typeface="Times New Roman" pitchFamily="18" charset="0"/>
              </a:rPr>
              <a:t> УЧРЕЖДЕНИЙ ПРОФЕССИОНАЛЬНОГО ОБРАЗОВАНИЯ</a:t>
            </a:r>
            <a:br>
              <a:rPr lang="ru-RU" sz="1000" b="1" dirty="0" smtClean="0">
                <a:solidFill>
                  <a:schemeClr val="tx2"/>
                </a:solidFill>
                <a:latin typeface="Times New Roman" pitchFamily="18" charset="0"/>
              </a:rPr>
            </a:br>
            <a:endParaRPr lang="ru-RU" sz="1000" b="1" dirty="0" smtClean="0">
              <a:solidFill>
                <a:schemeClr val="tx2"/>
              </a:solidFill>
              <a:latin typeface="Times New Roman" pitchFamily="18" charset="0"/>
            </a:endParaRPr>
          </a:p>
          <a:p>
            <a:pPr algn="ctr" eaLnBrk="1" hangingPunct="1">
              <a:defRPr/>
            </a:pPr>
            <a:r>
              <a:rPr lang="ru-RU" sz="900" b="1" i="1" dirty="0" smtClean="0">
                <a:solidFill>
                  <a:schemeClr val="tx2"/>
                </a:solidFill>
                <a:latin typeface="Arial" charset="0"/>
              </a:rPr>
              <a:t/>
            </a:r>
            <a:br>
              <a:rPr lang="ru-RU" sz="900" b="1" i="1" dirty="0" smtClean="0">
                <a:solidFill>
                  <a:schemeClr val="tx2"/>
                </a:solidFill>
                <a:latin typeface="Arial" charset="0"/>
              </a:rPr>
            </a:br>
            <a:r>
              <a:rPr lang="ru-RU" sz="1150" b="1" dirty="0" smtClean="0">
                <a:solidFill>
                  <a:schemeClr val="tx2"/>
                </a:solidFill>
                <a:latin typeface="Times New Roman" pitchFamily="18" charset="0"/>
              </a:rPr>
              <a:t>с 2016г.</a:t>
            </a:r>
            <a:br>
              <a:rPr lang="ru-RU" sz="1150" b="1" dirty="0" smtClean="0">
                <a:solidFill>
                  <a:schemeClr val="tx2"/>
                </a:solidFill>
                <a:latin typeface="Times New Roman" pitchFamily="18" charset="0"/>
              </a:rPr>
            </a:br>
            <a:r>
              <a:rPr lang="ru-RU" sz="1150" b="1" dirty="0" smtClean="0">
                <a:solidFill>
                  <a:schemeClr val="tx2"/>
                </a:solidFill>
                <a:latin typeface="Times New Roman" pitchFamily="18" charset="0"/>
              </a:rPr>
              <a:t>1 РАЗ в 5 ЛЕТ</a:t>
            </a:r>
            <a:r>
              <a:rPr lang="en-US" sz="1150" b="1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ru-RU" sz="1150" b="1" dirty="0" smtClean="0">
                <a:solidFill>
                  <a:schemeClr val="tx2"/>
                </a:solidFill>
                <a:latin typeface="Times New Roman" pitchFamily="18" charset="0"/>
              </a:rPr>
              <a:t>–</a:t>
            </a:r>
          </a:p>
          <a:p>
            <a:pPr algn="ctr" eaLnBrk="1" hangingPunct="1">
              <a:defRPr/>
            </a:pPr>
            <a:r>
              <a:rPr lang="ru-RU" sz="1150" b="1" dirty="0" smtClean="0">
                <a:solidFill>
                  <a:schemeClr val="tx2"/>
                </a:solidFill>
                <a:latin typeface="Times New Roman" pitchFamily="18" charset="0"/>
              </a:rPr>
              <a:t>100 тыс. домохозяйств,</a:t>
            </a:r>
          </a:p>
        </p:txBody>
      </p:sp>
      <p:sp>
        <p:nvSpPr>
          <p:cNvPr id="20492" name="Text Box 13"/>
          <p:cNvSpPr txBox="1">
            <a:spLocks noChangeArrowheads="1"/>
          </p:cNvSpPr>
          <p:nvPr/>
        </p:nvSpPr>
        <p:spPr bwMode="auto">
          <a:xfrm>
            <a:off x="4700588" y="3749675"/>
            <a:ext cx="4695825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ru-RU" sz="50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ru-RU" sz="1300">
                <a:solidFill>
                  <a:schemeClr val="tx2"/>
                </a:solidFill>
                <a:latin typeface="Arial Black" pitchFamily="34" charset="0"/>
              </a:rPr>
              <a:t>ИНТЕГРАЦИОННЫЕ ПРОЦЕССЫ</a:t>
            </a:r>
            <a:br>
              <a:rPr lang="ru-RU" sz="1300">
                <a:solidFill>
                  <a:schemeClr val="tx2"/>
                </a:solidFill>
                <a:latin typeface="Arial Black" pitchFamily="34" charset="0"/>
              </a:rPr>
            </a:br>
            <a:r>
              <a:rPr lang="ru-RU" sz="1300">
                <a:solidFill>
                  <a:schemeClr val="tx2"/>
                </a:solidFill>
                <a:latin typeface="Arial Black" pitchFamily="34" charset="0"/>
              </a:rPr>
              <a:t>НА РЫНКЕ ТРУДА</a:t>
            </a:r>
            <a:r>
              <a:rPr lang="ru-RU" sz="1300">
                <a:solidFill>
                  <a:srgbClr val="7030A0"/>
                </a:solidFill>
                <a:latin typeface="Arial Black" pitchFamily="34" charset="0"/>
              </a:rPr>
              <a:t> </a:t>
            </a:r>
            <a:br>
              <a:rPr lang="ru-RU" sz="1300">
                <a:solidFill>
                  <a:srgbClr val="7030A0"/>
                </a:solidFill>
                <a:latin typeface="Arial Black" pitchFamily="34" charset="0"/>
              </a:rPr>
            </a:br>
            <a:endParaRPr lang="ru-RU" sz="1000" b="1" i="1">
              <a:solidFill>
                <a:srgbClr val="7030A0"/>
              </a:solidFill>
              <a:latin typeface="Arial" charset="0"/>
            </a:endParaRPr>
          </a:p>
        </p:txBody>
      </p:sp>
      <p:sp>
        <p:nvSpPr>
          <p:cNvPr id="8207" name="Text Box 14"/>
          <p:cNvSpPr txBox="1">
            <a:spLocks noChangeArrowheads="1"/>
          </p:cNvSpPr>
          <p:nvPr/>
        </p:nvSpPr>
        <p:spPr bwMode="auto">
          <a:xfrm>
            <a:off x="7704138" y="4573588"/>
            <a:ext cx="1858962" cy="171608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xtLst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sz="1000" b="1" dirty="0" smtClean="0">
                <a:solidFill>
                  <a:schemeClr val="tx2"/>
                </a:solidFill>
                <a:latin typeface="Times New Roman" pitchFamily="18" charset="0"/>
              </a:rPr>
              <a:t>УЧАСТИЕ </a:t>
            </a:r>
            <a:r>
              <a:rPr lang="ru-RU" sz="1100" b="1" dirty="0" smtClean="0">
                <a:solidFill>
                  <a:schemeClr val="tx2"/>
                </a:solidFill>
                <a:latin typeface="Times New Roman" pitchFamily="18" charset="0"/>
              </a:rPr>
              <a:t>НАСЕЛЕНИЯ</a:t>
            </a:r>
            <a:r>
              <a:rPr lang="ru-RU" sz="1000" b="1" dirty="0" smtClean="0">
                <a:solidFill>
                  <a:schemeClr val="tx2"/>
                </a:solidFill>
                <a:latin typeface="Times New Roman" pitchFamily="18" charset="0"/>
              </a:rPr>
              <a:t> В НЕПРЕРЫВНОМ ОБРАЗОВАНИИ</a:t>
            </a:r>
            <a:r>
              <a:rPr lang="ru-RU" sz="1000" b="1" i="1" dirty="0" smtClean="0">
                <a:solidFill>
                  <a:schemeClr val="tx2"/>
                </a:solidFill>
                <a:latin typeface="Times New Roman" pitchFamily="18" charset="0"/>
              </a:rPr>
              <a:t/>
            </a:r>
            <a:br>
              <a:rPr lang="ru-RU" sz="1000" b="1" i="1" dirty="0" smtClean="0">
                <a:solidFill>
                  <a:schemeClr val="tx2"/>
                </a:solidFill>
                <a:latin typeface="Times New Roman" pitchFamily="18" charset="0"/>
              </a:rPr>
            </a:br>
            <a:endParaRPr lang="ru-RU" sz="1000" b="1" i="1" dirty="0" smtClean="0">
              <a:solidFill>
                <a:schemeClr val="tx2"/>
              </a:solidFill>
              <a:latin typeface="Times New Roman" pitchFamily="18" charset="0"/>
            </a:endParaRPr>
          </a:p>
          <a:p>
            <a:pPr algn="ctr" eaLnBrk="1" hangingPunct="1">
              <a:defRPr/>
            </a:pPr>
            <a:endParaRPr lang="ru-RU" sz="1000" b="1" i="1" dirty="0" smtClean="0">
              <a:solidFill>
                <a:schemeClr val="tx2"/>
              </a:solidFill>
              <a:latin typeface="Times New Roman" pitchFamily="18" charset="0"/>
            </a:endParaRPr>
          </a:p>
          <a:p>
            <a:pPr algn="ctr" eaLnBrk="1" hangingPunct="1">
              <a:defRPr/>
            </a:pPr>
            <a:endParaRPr lang="ru-RU" sz="1000" b="1" i="1" dirty="0" smtClean="0">
              <a:solidFill>
                <a:schemeClr val="tx2"/>
              </a:solidFill>
              <a:latin typeface="Times New Roman" pitchFamily="18" charset="0"/>
            </a:endParaRPr>
          </a:p>
          <a:p>
            <a:pPr algn="ctr" eaLnBrk="1" hangingPunct="1">
              <a:defRPr/>
            </a:pPr>
            <a:endParaRPr lang="ru-RU" sz="1000" b="1" i="1" dirty="0" smtClean="0">
              <a:solidFill>
                <a:schemeClr val="tx2"/>
              </a:solidFill>
              <a:latin typeface="Times New Roman" pitchFamily="18" charset="0"/>
            </a:endParaRPr>
          </a:p>
          <a:p>
            <a:pPr algn="ctr" eaLnBrk="1" hangingPunct="1">
              <a:defRPr/>
            </a:pPr>
            <a:r>
              <a:rPr lang="ru-RU" sz="1150" b="1" dirty="0" smtClean="0">
                <a:solidFill>
                  <a:schemeClr val="tx2"/>
                </a:solidFill>
                <a:latin typeface="Times New Roman" pitchFamily="18" charset="0"/>
              </a:rPr>
              <a:t>с 2015г.</a:t>
            </a:r>
            <a:br>
              <a:rPr lang="ru-RU" sz="1150" b="1" dirty="0" smtClean="0">
                <a:solidFill>
                  <a:schemeClr val="tx2"/>
                </a:solidFill>
                <a:latin typeface="Times New Roman" pitchFamily="18" charset="0"/>
              </a:rPr>
            </a:br>
            <a:r>
              <a:rPr lang="ru-RU" sz="1150" b="1" dirty="0" smtClean="0">
                <a:solidFill>
                  <a:schemeClr val="tx2"/>
                </a:solidFill>
                <a:latin typeface="Times New Roman" pitchFamily="18" charset="0"/>
              </a:rPr>
              <a:t>1 РАЗ в 5 ЛЕТ</a:t>
            </a:r>
            <a:r>
              <a:rPr lang="en-US" sz="1150" b="1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ru-RU" sz="1150" b="1" dirty="0" smtClean="0">
                <a:solidFill>
                  <a:schemeClr val="tx2"/>
                </a:solidFill>
                <a:latin typeface="Times New Roman" pitchFamily="18" charset="0"/>
              </a:rPr>
              <a:t>–</a:t>
            </a:r>
          </a:p>
          <a:p>
            <a:pPr algn="ctr" eaLnBrk="1" hangingPunct="1">
              <a:defRPr/>
            </a:pPr>
            <a:r>
              <a:rPr lang="ru-RU" sz="1150" b="1" dirty="0" smtClean="0">
                <a:solidFill>
                  <a:schemeClr val="tx2"/>
                </a:solidFill>
                <a:latin typeface="Times New Roman" pitchFamily="18" charset="0"/>
              </a:rPr>
              <a:t>100 тыс. домохозяйств</a:t>
            </a:r>
          </a:p>
        </p:txBody>
      </p:sp>
      <p:sp>
        <p:nvSpPr>
          <p:cNvPr id="20494" name="Rectangle 15"/>
          <p:cNvSpPr>
            <a:spLocks noChangeArrowheads="1"/>
          </p:cNvSpPr>
          <p:nvPr/>
        </p:nvSpPr>
        <p:spPr bwMode="auto">
          <a:xfrm>
            <a:off x="554038" y="1489075"/>
            <a:ext cx="8956675" cy="2057400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>
              <a:solidFill>
                <a:schemeClr val="tx2"/>
              </a:solidFill>
              <a:cs typeface="Tahoma" pitchFamily="34" charset="0"/>
            </a:endParaRPr>
          </a:p>
        </p:txBody>
      </p:sp>
      <p:sp>
        <p:nvSpPr>
          <p:cNvPr id="20495" name="Rectangle 16"/>
          <p:cNvSpPr>
            <a:spLocks noChangeArrowheads="1"/>
          </p:cNvSpPr>
          <p:nvPr/>
        </p:nvSpPr>
        <p:spPr bwMode="auto">
          <a:xfrm>
            <a:off x="554038" y="3716338"/>
            <a:ext cx="3875087" cy="1441450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sz="1800">
              <a:solidFill>
                <a:srgbClr val="000000"/>
              </a:solidFill>
              <a:cs typeface="Tahoma" pitchFamily="34" charset="0"/>
            </a:endParaRPr>
          </a:p>
        </p:txBody>
      </p:sp>
      <p:sp>
        <p:nvSpPr>
          <p:cNvPr id="20496" name="Rectangle 17"/>
          <p:cNvSpPr>
            <a:spLocks noChangeArrowheads="1"/>
          </p:cNvSpPr>
          <p:nvPr/>
        </p:nvSpPr>
        <p:spPr bwMode="auto">
          <a:xfrm>
            <a:off x="554038" y="5300663"/>
            <a:ext cx="3875087" cy="1363662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sz="1800">
              <a:solidFill>
                <a:srgbClr val="000000"/>
              </a:solidFill>
              <a:cs typeface="Tahoma" pitchFamily="34" charset="0"/>
            </a:endParaRPr>
          </a:p>
        </p:txBody>
      </p:sp>
      <p:sp>
        <p:nvSpPr>
          <p:cNvPr id="20497" name="Rectangle 18"/>
          <p:cNvSpPr>
            <a:spLocks noChangeArrowheads="1"/>
          </p:cNvSpPr>
          <p:nvPr/>
        </p:nvSpPr>
        <p:spPr bwMode="auto">
          <a:xfrm>
            <a:off x="4586288" y="3716338"/>
            <a:ext cx="4924425" cy="2936875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sz="18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ChangeArrowheads="1"/>
          </p:cNvSpPr>
          <p:nvPr/>
        </p:nvSpPr>
        <p:spPr bwMode="auto">
          <a:xfrm>
            <a:off x="0" y="19050"/>
            <a:ext cx="99060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4E3B30"/>
                </a:solidFill>
                <a:cs typeface="Tahoma" pitchFamily="34" charset="0"/>
              </a:rPr>
              <a:t>Участки наблюдения по городам и районам</a:t>
            </a:r>
            <a:br>
              <a:rPr lang="ru-RU" b="1">
                <a:solidFill>
                  <a:srgbClr val="4E3B30"/>
                </a:solidFill>
                <a:cs typeface="Tahoma" pitchFamily="34" charset="0"/>
              </a:rPr>
            </a:br>
            <a:r>
              <a:rPr lang="ru-RU" b="1">
                <a:solidFill>
                  <a:srgbClr val="4E3B30"/>
                </a:solidFill>
                <a:cs typeface="Tahoma" pitchFamily="34" charset="0"/>
              </a:rPr>
              <a:t>Пермского края, на территории которых проводились обследования по социально-демографическим проблемам в 2011-2013 годах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0" y="1589088"/>
          <a:ext cx="4953000" cy="5268912"/>
        </p:xfrm>
        <a:graphic>
          <a:graphicData uri="http://schemas.openxmlformats.org/drawingml/2006/table">
            <a:tbl>
              <a:tblPr/>
              <a:tblGrid>
                <a:gridCol w="1577265"/>
                <a:gridCol w="480874"/>
                <a:gridCol w="480874"/>
                <a:gridCol w="480874"/>
                <a:gridCol w="461639"/>
                <a:gridCol w="509726"/>
                <a:gridCol w="480874"/>
                <a:gridCol w="480874"/>
              </a:tblGrid>
              <a:tr h="220156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947" marR="6947" marT="6947" marB="0" anchor="b">
                    <a:lnL w="190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2011</a:t>
                      </a:r>
                    </a:p>
                  </a:txBody>
                  <a:tcPr marL="6947" marR="6947" marT="6947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2012</a:t>
                      </a:r>
                    </a:p>
                  </a:txBody>
                  <a:tcPr marL="6947" marR="6947" marT="6947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2013</a:t>
                      </a:r>
                    </a:p>
                  </a:txBody>
                  <a:tcPr marL="6947" marR="6947" marT="6947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ВСЕГО</a:t>
                      </a:r>
                    </a:p>
                  </a:txBody>
                  <a:tcPr marL="6947" marR="6947" marT="6947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0457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947" marR="6947" marT="6947" marB="0" anchor="ctr">
                    <a:lnL w="190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УСЛОВИЯ </a:t>
                      </a:r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ЖИЗНИ</a:t>
                      </a:r>
                    </a:p>
                  </a:txBody>
                  <a:tcPr marL="6947" marR="6947" marT="694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ДОХОДЫ</a:t>
                      </a:r>
                    </a:p>
                  </a:txBody>
                  <a:tcPr marL="6947" marR="6947" marT="694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РАЦИОН </a:t>
                      </a:r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ПИТАНИЯ</a:t>
                      </a:r>
                    </a:p>
                  </a:txBody>
                  <a:tcPr marL="6947" marR="6947" marT="694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УСЛУГИ</a:t>
                      </a:r>
                    </a:p>
                  </a:txBody>
                  <a:tcPr marL="6947" marR="6947" marT="694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ПОВЕДЕН-ЧЕСКИЕ ФАКТОРЫ</a:t>
                      </a:r>
                    </a:p>
                  </a:txBody>
                  <a:tcPr marL="6947" marR="6947" marT="694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УЧАСТ-КОВ</a:t>
                      </a:r>
                    </a:p>
                  </a:txBody>
                  <a:tcPr marL="6947" marR="6947" marT="694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ОБСЛЕ-ДОВАНИЙ</a:t>
                      </a:r>
                    </a:p>
                  </a:txBody>
                  <a:tcPr marL="6947" marR="6947" marT="694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7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ПЕРМСКИЙ КРАЙ</a:t>
                      </a:r>
                    </a:p>
                  </a:txBody>
                  <a:tcPr marL="6947" marR="6947" marT="6947" marB="0" anchor="ctr">
                    <a:lnL w="190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6947" marR="6947" marT="694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6947" marR="6947" marT="694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</a:t>
                      </a:r>
                    </a:p>
                  </a:txBody>
                  <a:tcPr marL="6947" marR="6947" marT="694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6947" marR="6947" marT="694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L="6947" marR="6947" marT="694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64</a:t>
                      </a:r>
                    </a:p>
                  </a:txBody>
                  <a:tcPr marL="6947" marR="6947" marT="694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947" marR="6947" marT="6947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</a:tr>
              <a:tr h="20119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Городские округа:</a:t>
                      </a:r>
                    </a:p>
                  </a:txBody>
                  <a:tcPr marL="6947" marR="6947" marT="6947" marB="0" anchor="ctr">
                    <a:lnL w="190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947" marR="6947" marT="694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947" marR="6947" marT="694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947" marR="6947" marT="694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947" marR="6947" marT="694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947" marR="6947" marT="694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947" marR="6947" marT="6947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947" marR="6947" marT="6947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</a:tr>
              <a:tr h="20119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г. ПЕРМЬ</a:t>
                      </a:r>
                    </a:p>
                  </a:txBody>
                  <a:tcPr marL="6947" marR="6947" marT="6947" marB="0" anchor="ctr">
                    <a:lnL w="190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6947" marR="6947" marT="694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6947" marR="6947" marT="694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6947" marR="6947" marT="694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6947" marR="6947" marT="694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6947" marR="6947" marT="694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23</a:t>
                      </a:r>
                    </a:p>
                  </a:txBody>
                  <a:tcPr marL="6947" marR="6947" marT="6947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6947" marR="6947" marT="694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</a:tr>
              <a:tr h="20119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г. БЕРЕЗНИКИ</a:t>
                      </a:r>
                    </a:p>
                  </a:txBody>
                  <a:tcPr marL="6947" marR="6947" marT="6947" marB="0" anchor="ctr">
                    <a:lnL w="190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947" marR="6947" marT="694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947" marR="6947" marT="694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6947" marR="6947" marT="694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947" marR="6947" marT="694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6947" marR="6947" marT="694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6947" marR="6947" marT="6947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6947" marR="6947" marT="6947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</a:tr>
              <a:tr h="20119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г. КУНГУР</a:t>
                      </a:r>
                    </a:p>
                  </a:txBody>
                  <a:tcPr marL="6947" marR="6947" marT="6947" marB="0" anchor="ctr">
                    <a:lnL w="190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947" marR="6947" marT="694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947" marR="6947" marT="694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6947" marR="6947" marT="694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947" marR="6947" marT="694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6947" marR="6947" marT="694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6947" marR="6947" marT="6947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6947" marR="6947" marT="6947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</a:tr>
              <a:tr h="20119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г. СОЛИКАМСК</a:t>
                      </a:r>
                    </a:p>
                  </a:txBody>
                  <a:tcPr marL="6947" marR="6947" marT="6947" marB="0" anchor="ctr">
                    <a:lnL w="190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947" marR="6947" marT="694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947" marR="6947" marT="694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6947" marR="6947" marT="694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947" marR="6947" marT="694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6947" marR="6947" marT="694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6947" marR="6947" marT="6947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6947" marR="6947" marT="6947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</a:tr>
              <a:tr h="20119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Муниципальные районы:</a:t>
                      </a:r>
                    </a:p>
                  </a:txBody>
                  <a:tcPr marL="6947" marR="6947" marT="6947" marB="0" anchor="ctr">
                    <a:lnL w="190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947" marR="6947" marT="694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947" marR="6947" marT="694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947" marR="6947" marT="694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947" marR="6947" marT="694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947" marR="6947" marT="694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947" marR="6947" marT="6947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947" marR="6947" marT="6947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</a:tr>
              <a:tr h="20119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АЛЕКСАНДРОВСКИЙ</a:t>
                      </a:r>
                    </a:p>
                  </a:txBody>
                  <a:tcPr marL="6947" marR="6947" marT="6947" marB="0" anchor="ctr">
                    <a:lnL w="190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947" marR="6947" marT="694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947" marR="6947" marT="694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6947" marR="6947" marT="694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947" marR="6947" marT="694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6947" marR="6947" marT="694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6947" marR="6947" marT="6947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6947" marR="6947" marT="6947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</a:tr>
              <a:tr h="20119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БАРДЫМСКИЙ</a:t>
                      </a:r>
                    </a:p>
                  </a:txBody>
                  <a:tcPr marL="6947" marR="6947" marT="6947" marB="0" anchor="ctr">
                    <a:lnL w="190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947" marR="6947" marT="694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947" marR="6947" marT="694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947" marR="6947" marT="694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947" marR="6947" marT="694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947" marR="6947" marT="694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6947" marR="6947" marT="6947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947" marR="6947" marT="6947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</a:tr>
              <a:tr h="20119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БЕРЁЗОВСКИЙ</a:t>
                      </a:r>
                    </a:p>
                  </a:txBody>
                  <a:tcPr marL="6947" marR="6947" marT="6947" marB="0" anchor="ctr">
                    <a:lnL w="190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947" marR="6947" marT="694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947" marR="6947" marT="694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947" marR="6947" marT="694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947" marR="6947" marT="694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947" marR="6947" marT="694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6947" marR="6947" marT="6947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947" marR="6947" marT="6947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</a:tr>
              <a:tr h="20119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БОЛЬШЕСОСНОВСКИЙ</a:t>
                      </a:r>
                    </a:p>
                  </a:txBody>
                  <a:tcPr marL="6947" marR="6947" marT="6947" marB="0" anchor="ctr">
                    <a:lnL w="190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947" marR="6947" marT="694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947" marR="6947" marT="694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947" marR="6947" marT="694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947" marR="6947" marT="694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6947" marR="6947" marT="694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6947" marR="6947" marT="6947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6947" marR="6947" marT="6947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</a:tr>
              <a:tr h="20119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ВЕРЕЩАГИНСКИЙ</a:t>
                      </a:r>
                    </a:p>
                  </a:txBody>
                  <a:tcPr marL="6947" marR="6947" marT="6947" marB="0" anchor="ctr">
                    <a:lnL w="190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947" marR="6947" marT="694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6947" marR="6947" marT="694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6947" marR="6947" marT="694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947" marR="6947" marT="694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947" marR="6947" marT="694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6947" marR="6947" marT="6947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6947" marR="6947" marT="6947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</a:tr>
              <a:tr h="20119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ГОРНОЗАВОДСКИЙ</a:t>
                      </a:r>
                    </a:p>
                  </a:txBody>
                  <a:tcPr marL="6947" marR="6947" marT="6947" marB="0" anchor="ctr">
                    <a:lnL w="190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947" marR="6947" marT="694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947" marR="6947" marT="694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6947" marR="6947" marT="694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947" marR="6947" marT="694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947" marR="6947" marT="694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6947" marR="6947" marT="6947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6947" marR="6947" marT="6947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</a:tr>
              <a:tr h="20119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ГРЕМЯЧИНСКИЙ</a:t>
                      </a:r>
                    </a:p>
                  </a:txBody>
                  <a:tcPr marL="6947" marR="6947" marT="6947" marB="0" anchor="ctr">
                    <a:lnL w="190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947" marR="6947" marT="694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947" marR="6947" marT="694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947" marR="6947" marT="694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947" marR="6947" marT="694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6947" marR="6947" marT="694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6947" marR="6947" marT="6947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6947" marR="6947" marT="6947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</a:tr>
              <a:tr h="20119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ГУБАХИНСКИЙ</a:t>
                      </a:r>
                    </a:p>
                  </a:txBody>
                  <a:tcPr marL="6947" marR="6947" marT="6947" marB="0" anchor="ctr">
                    <a:lnL w="190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947" marR="6947" marT="694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947" marR="6947" marT="694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947" marR="6947" marT="694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947" marR="6947" marT="694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947" marR="6947" marT="694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6947" marR="6947" marT="6947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947" marR="6947" marT="6947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</a:tr>
              <a:tr h="20119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ДОБРЯНСКИЙ</a:t>
                      </a:r>
                    </a:p>
                  </a:txBody>
                  <a:tcPr marL="6947" marR="6947" marT="6947" marB="0" anchor="ctr">
                    <a:lnL w="190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947" marR="6947" marT="694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6947" marR="6947" marT="694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6947" marR="6947" marT="694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947" marR="6947" marT="694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6947" marR="6947" marT="694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6947" marR="6947" marT="6947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6947" marR="6947" marT="6947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</a:tr>
              <a:tr h="20119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ЕЛОВСКИЙ</a:t>
                      </a:r>
                    </a:p>
                  </a:txBody>
                  <a:tcPr marL="6947" marR="6947" marT="6947" marB="0" anchor="ctr">
                    <a:lnL w="190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947" marR="6947" marT="694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947" marR="6947" marT="694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947" marR="6947" marT="694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947" marR="6947" marT="694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947" marR="6947" marT="694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6947" marR="6947" marT="6947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947" marR="6947" marT="6947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</a:tr>
              <a:tr h="20119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ИЛЬИНСКИЙ</a:t>
                      </a:r>
                    </a:p>
                  </a:txBody>
                  <a:tcPr marL="6947" marR="6947" marT="6947" marB="0" anchor="ctr">
                    <a:lnL w="190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947" marR="6947" marT="694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947" marR="6947" marT="694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947" marR="6947" marT="694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947" marR="6947" marT="694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947" marR="6947" marT="694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6947" marR="6947" marT="6947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947" marR="6947" marT="6947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</a:tr>
              <a:tr h="20119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КАРАГАЙСКИЙ</a:t>
                      </a:r>
                    </a:p>
                  </a:txBody>
                  <a:tcPr marL="6947" marR="6947" marT="6947" marB="0" anchor="ctr">
                    <a:lnL w="190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947" marR="6947" marT="694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947" marR="6947" marT="694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947" marR="6947" marT="694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947" marR="6947" marT="694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947" marR="6947" marT="694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6947" marR="6947" marT="6947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947" marR="6947" marT="6947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</a:tr>
              <a:tr h="20119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КИЗЕЛОВСКИЙ</a:t>
                      </a:r>
                    </a:p>
                  </a:txBody>
                  <a:tcPr marL="6947" marR="6947" marT="6947" marB="0" anchor="ctr">
                    <a:lnL w="190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6947" marR="6947" marT="694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947" marR="6947" marT="694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947" marR="6947" marT="694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947" marR="6947" marT="694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947" marR="6947" marT="694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6947" marR="6947" marT="6947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6947" marR="6947" marT="6947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</a:tr>
              <a:tr h="20119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КИШЕРТСКИЙ</a:t>
                      </a:r>
                    </a:p>
                  </a:txBody>
                  <a:tcPr marL="6947" marR="6947" marT="6947" marB="0" anchor="ctr">
                    <a:lnL w="190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947" marR="6947" marT="694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947" marR="6947" marT="694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947" marR="6947" marT="694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947" marR="6947" marT="694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947" marR="6947" marT="694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6947" marR="6947" marT="6947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947" marR="6947" marT="6947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</a:tr>
              <a:tr h="20119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КРАСНОВИШЕРСКИЙ</a:t>
                      </a:r>
                    </a:p>
                  </a:txBody>
                  <a:tcPr marL="6947" marR="6947" marT="6947" marB="0" anchor="ctr">
                    <a:lnL w="190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947" marR="6947" marT="694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947" marR="6947" marT="694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947" marR="6947" marT="694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947" marR="6947" marT="694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947" marR="6947" marT="694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6947" marR="6947" marT="6947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947" marR="6947" marT="6947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4953000" y="1589088"/>
          <a:ext cx="4953000" cy="5267325"/>
        </p:xfrm>
        <a:graphic>
          <a:graphicData uri="http://schemas.openxmlformats.org/drawingml/2006/table">
            <a:tbl>
              <a:tblPr/>
              <a:tblGrid>
                <a:gridCol w="1577266"/>
                <a:gridCol w="480874"/>
                <a:gridCol w="480874"/>
                <a:gridCol w="480874"/>
                <a:gridCol w="461639"/>
                <a:gridCol w="509726"/>
                <a:gridCol w="480874"/>
                <a:gridCol w="480874"/>
              </a:tblGrid>
              <a:tr h="21710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968" marR="6968" marT="6968" marB="0" anchor="b">
                    <a:lnL w="190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2011</a:t>
                      </a:r>
                    </a:p>
                  </a:txBody>
                  <a:tcPr marL="6968" marR="6968" marT="696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2012</a:t>
                      </a:r>
                    </a:p>
                  </a:txBody>
                  <a:tcPr marL="6968" marR="6968" marT="696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2013</a:t>
                      </a:r>
                    </a:p>
                  </a:txBody>
                  <a:tcPr marL="6968" marR="6968" marT="696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ВСЕГО</a:t>
                      </a:r>
                    </a:p>
                  </a:txBody>
                  <a:tcPr marL="6968" marR="6968" marT="696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1401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968" marR="6968" marT="6968" marB="0" anchor="ctr">
                    <a:lnL w="190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УСЛОВИЯ ЖИЗНИ</a:t>
                      </a:r>
                    </a:p>
                  </a:txBody>
                  <a:tcPr marL="6968" marR="6968" marT="696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ДОХОДЫ</a:t>
                      </a:r>
                    </a:p>
                  </a:txBody>
                  <a:tcPr marL="6968" marR="6968" marT="696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РАЦИОН ПИТАНИЯ</a:t>
                      </a:r>
                    </a:p>
                  </a:txBody>
                  <a:tcPr marL="6968" marR="6968" marT="696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УСЛУГИ</a:t>
                      </a:r>
                    </a:p>
                  </a:txBody>
                  <a:tcPr marL="6968" marR="6968" marT="696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ПОВЕДЕН-ЧЕСКИЕ ФАКТОРЫ</a:t>
                      </a:r>
                    </a:p>
                  </a:txBody>
                  <a:tcPr marL="6968" marR="6968" marT="696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УЧАСТ-КОВ</a:t>
                      </a:r>
                    </a:p>
                  </a:txBody>
                  <a:tcPr marL="6968" marR="6968" marT="696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ОБСЛЕ-ДОВАНИЙ</a:t>
                      </a:r>
                    </a:p>
                  </a:txBody>
                  <a:tcPr marL="6968" marR="6968" marT="696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81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КРАСНОКАМСКИЙ</a:t>
                      </a:r>
                    </a:p>
                  </a:txBody>
                  <a:tcPr marL="6968" marR="6968" marT="6968" marB="0" anchor="ctr">
                    <a:lnL w="190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968" marR="6968" marT="696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968" marR="6968" marT="696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6968" marR="6968" marT="696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968" marR="6968" marT="696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968" marR="6968" marT="696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6968" marR="6968" marT="696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6968" marR="6968" marT="696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</a:tr>
              <a:tr h="19781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КУЕДИНСКИЙ</a:t>
                      </a:r>
                    </a:p>
                  </a:txBody>
                  <a:tcPr marL="6968" marR="6968" marT="6968" marB="0" anchor="ctr">
                    <a:lnL w="190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6968" marR="6968" marT="696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968" marR="6968" marT="696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968" marR="6968" marT="696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968" marR="6968" marT="696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6968" marR="6968" marT="696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6968" marR="6968" marT="696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6968" marR="6968" marT="696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</a:tr>
              <a:tr h="19781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КУНГУРСКИЙ</a:t>
                      </a:r>
                    </a:p>
                  </a:txBody>
                  <a:tcPr marL="6968" marR="6968" marT="6968" marB="0" anchor="ctr">
                    <a:lnL w="190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968" marR="6968" marT="696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968" marR="6968" marT="696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6968" marR="6968" marT="696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968" marR="6968" marT="696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6968" marR="6968" marT="696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6968" marR="6968" marT="696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6968" marR="6968" marT="696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</a:tr>
              <a:tr h="19781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ЛЫСЬВЕНСКИЙ</a:t>
                      </a:r>
                    </a:p>
                  </a:txBody>
                  <a:tcPr marL="6968" marR="6968" marT="6968" marB="0" anchor="ctr">
                    <a:lnL w="190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968" marR="6968" marT="696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968" marR="6968" marT="696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6968" marR="6968" marT="696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968" marR="6968" marT="696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968" marR="6968" marT="696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6968" marR="6968" marT="696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6968" marR="6968" marT="696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</a:tr>
              <a:tr h="19781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НЫТВЕНСКИЙ</a:t>
                      </a:r>
                    </a:p>
                  </a:txBody>
                  <a:tcPr marL="6968" marR="6968" marT="6968" marB="0" anchor="ctr">
                    <a:lnL w="190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968" marR="6968" marT="696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968" marR="6968" marT="696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6968" marR="6968" marT="696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6968" marR="6968" marT="696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968" marR="6968" marT="696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6968" marR="6968" marT="696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6968" marR="6968" marT="696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</a:tr>
              <a:tr h="19781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ОКТЯБРЬСКИЙ</a:t>
                      </a:r>
                    </a:p>
                  </a:txBody>
                  <a:tcPr marL="6968" marR="6968" marT="6968" marB="0" anchor="ctr">
                    <a:lnL w="190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968" marR="6968" marT="696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6968" marR="6968" marT="696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6968" marR="6968" marT="696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6968" marR="6968" marT="696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968" marR="6968" marT="696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6968" marR="6968" marT="696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6968" marR="6968" marT="696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</a:tr>
              <a:tr h="19781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ОРДИНСКИЙ</a:t>
                      </a:r>
                    </a:p>
                  </a:txBody>
                  <a:tcPr marL="6968" marR="6968" marT="6968" marB="0" anchor="ctr">
                    <a:lnL w="190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968" marR="6968" marT="696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968" marR="6968" marT="696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968" marR="6968" marT="696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968" marR="6968" marT="696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968" marR="6968" marT="696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6968" marR="6968" marT="696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968" marR="6968" marT="696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</a:tr>
              <a:tr h="19781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ОСИНСКИЙ</a:t>
                      </a:r>
                    </a:p>
                  </a:txBody>
                  <a:tcPr marL="6968" marR="6968" marT="6968" marB="0" anchor="ctr">
                    <a:lnL w="190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968" marR="6968" marT="696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968" marR="6968" marT="696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968" marR="6968" marT="696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968" marR="6968" marT="696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968" marR="6968" marT="696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6968" marR="6968" marT="696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968" marR="6968" marT="696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</a:tr>
              <a:tr h="19781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ОХАНСКИЙ</a:t>
                      </a:r>
                    </a:p>
                  </a:txBody>
                  <a:tcPr marL="6968" marR="6968" marT="6968" marB="0" anchor="ctr">
                    <a:lnL w="190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968" marR="6968" marT="696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968" marR="6968" marT="696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968" marR="6968" marT="696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968" marR="6968" marT="696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968" marR="6968" marT="696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6968" marR="6968" marT="696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968" marR="6968" marT="696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</a:tr>
              <a:tr h="19781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ОЧЁРСКИЙ</a:t>
                      </a:r>
                    </a:p>
                  </a:txBody>
                  <a:tcPr marL="6968" marR="6968" marT="6968" marB="0" anchor="ctr">
                    <a:lnL w="190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968" marR="6968" marT="696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968" marR="6968" marT="696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6968" marR="6968" marT="696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968" marR="6968" marT="696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968" marR="6968" marT="696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6968" marR="6968" marT="696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6968" marR="6968" marT="696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</a:tr>
              <a:tr h="19781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ПЕРМСКИЙ</a:t>
                      </a:r>
                    </a:p>
                  </a:txBody>
                  <a:tcPr marL="6968" marR="6968" marT="6968" marB="0" anchor="ctr">
                    <a:lnL w="190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968" marR="6968" marT="696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968" marR="6968" marT="696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6968" marR="6968" marT="696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968" marR="6968" marT="696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6968" marR="6968" marT="696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6968" marR="6968" marT="696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6968" marR="6968" marT="696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</a:tr>
              <a:tr h="19781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СИВИНСКИЙ</a:t>
                      </a:r>
                    </a:p>
                  </a:txBody>
                  <a:tcPr marL="6968" marR="6968" marT="6968" marB="0" anchor="ctr">
                    <a:lnL w="190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968" marR="6968" marT="696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968" marR="6968" marT="696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968" marR="6968" marT="696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968" marR="6968" marT="696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968" marR="6968" marT="696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6968" marR="6968" marT="696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968" marR="6968" marT="696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</a:tr>
              <a:tr h="19781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СОЛИКАМСКИЙ</a:t>
                      </a:r>
                    </a:p>
                  </a:txBody>
                  <a:tcPr marL="6968" marR="6968" marT="6968" marB="0" anchor="ctr">
                    <a:lnL w="190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968" marR="6968" marT="696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968" marR="6968" marT="696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968" marR="6968" marT="696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6968" marR="6968" marT="696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968" marR="6968" marT="696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6968" marR="6968" marT="696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6968" marR="6968" marT="696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</a:tr>
              <a:tr h="19781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СУКСУНСКИЙ</a:t>
                      </a:r>
                    </a:p>
                  </a:txBody>
                  <a:tcPr marL="6968" marR="6968" marT="6968" marB="0" anchor="ctr">
                    <a:lnL w="190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968" marR="6968" marT="696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968" marR="6968" marT="696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968" marR="6968" marT="696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968" marR="6968" marT="696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968" marR="6968" marT="696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6968" marR="6968" marT="696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968" marR="6968" marT="696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</a:tr>
              <a:tr h="19781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УИНСКИЙ</a:t>
                      </a:r>
                    </a:p>
                  </a:txBody>
                  <a:tcPr marL="6968" marR="6968" marT="6968" marB="0" anchor="ctr">
                    <a:lnL w="190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968" marR="6968" marT="696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968" marR="6968" marT="696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968" marR="6968" marT="696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968" marR="6968" marT="696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968" marR="6968" marT="696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6968" marR="6968" marT="696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968" marR="6968" marT="696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</a:tr>
              <a:tr h="19781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УСОЛЬСКИЙ</a:t>
                      </a:r>
                    </a:p>
                  </a:txBody>
                  <a:tcPr marL="6968" marR="6968" marT="6968" marB="0" anchor="ctr">
                    <a:lnL w="190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968" marR="6968" marT="696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968" marR="6968" marT="696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968" marR="6968" marT="696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968" marR="6968" marT="696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968" marR="6968" marT="696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6968" marR="6968" marT="696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968" marR="6968" marT="696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</a:tr>
              <a:tr h="19781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ЧАЙКОВСКИЙ</a:t>
                      </a:r>
                    </a:p>
                  </a:txBody>
                  <a:tcPr marL="6968" marR="6968" marT="6968" marB="0" anchor="ctr">
                    <a:lnL w="190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968" marR="6968" marT="696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968" marR="6968" marT="696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6968" marR="6968" marT="696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968" marR="6968" marT="696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968" marR="6968" marT="696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6968" marR="6968" marT="696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6968" marR="6968" marT="696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</a:tr>
              <a:tr h="19781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ЧАСТИНСКИЙ</a:t>
                      </a:r>
                    </a:p>
                  </a:txBody>
                  <a:tcPr marL="6968" marR="6968" marT="6968" marB="0" anchor="ctr">
                    <a:lnL w="190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968" marR="6968" marT="696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968" marR="6968" marT="696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968" marR="6968" marT="696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968" marR="6968" marT="696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968" marR="6968" marT="696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6968" marR="6968" marT="696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968" marR="6968" marT="696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</a:tr>
              <a:tr h="19781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ЧЕРДЫНСКИЙ</a:t>
                      </a:r>
                    </a:p>
                  </a:txBody>
                  <a:tcPr marL="6968" marR="6968" marT="6968" marB="0" anchor="ctr">
                    <a:lnL w="190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968" marR="6968" marT="696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968" marR="6968" marT="696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968" marR="6968" marT="696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968" marR="6968" marT="696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968" marR="6968" marT="696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6968" marR="6968" marT="696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968" marR="6968" marT="696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</a:tr>
              <a:tr h="19781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ЧЕРНУШИНСКИЙ</a:t>
                      </a:r>
                    </a:p>
                  </a:txBody>
                  <a:tcPr marL="6968" marR="6968" marT="6968" marB="0" anchor="ctr">
                    <a:lnL w="190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968" marR="6968" marT="696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968" marR="6968" marT="696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6968" marR="6968" marT="696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968" marR="6968" marT="696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968" marR="6968" marT="696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6968" marR="6968" marT="696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6968" marR="6968" marT="696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</a:tr>
              <a:tr h="19781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ЧУСОВСКОЙ</a:t>
                      </a:r>
                    </a:p>
                  </a:txBody>
                  <a:tcPr marL="6968" marR="6968" marT="6968" marB="0" anchor="ctr">
                    <a:lnL w="190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6968" marR="6968" marT="696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968" marR="6968" marT="696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968" marR="6968" marT="696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968" marR="6968" marT="696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6968" marR="6968" marT="696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6968" marR="6968" marT="696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6968" marR="6968" marT="696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</a:tr>
              <a:tr h="281118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КОМИ-ПЕРМЯЦКИЙ ОКРУГ</a:t>
                      </a:r>
                    </a:p>
                  </a:txBody>
                  <a:tcPr marL="6968" marR="6968" marT="6968" marB="0" anchor="ctr">
                    <a:lnL w="190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968" marR="6968" marT="696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968" marR="6968" marT="696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968" marR="6968" marT="696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968" marR="6968" marT="696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968" marR="6968" marT="696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6968" marR="6968" marT="696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968" marR="6968" marT="696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9000" y="177800"/>
            <a:ext cx="8128000" cy="650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9000" y="177800"/>
            <a:ext cx="8128000" cy="650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8364</TotalTime>
  <Words>1238</Words>
  <Application>Microsoft Office PowerPoint</Application>
  <PresentationFormat>Лист A4 (210x297 мм)</PresentationFormat>
  <Paragraphs>514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Шаблон оформления</vt:lpstr>
      </vt:variant>
      <vt:variant>
        <vt:i4>9</vt:i4>
      </vt:variant>
      <vt:variant>
        <vt:lpstr>Заголовки слайдов</vt:lpstr>
      </vt:variant>
      <vt:variant>
        <vt:i4>16</vt:i4>
      </vt:variant>
    </vt:vector>
  </HeadingPairs>
  <TitlesOfParts>
    <vt:vector size="34" baseType="lpstr">
      <vt:lpstr>Tahoma</vt:lpstr>
      <vt:lpstr>Arial</vt:lpstr>
      <vt:lpstr>Franklin Gothic Medium</vt:lpstr>
      <vt:lpstr>Franklin Gothic Book</vt:lpstr>
      <vt:lpstr>Wingdings 2</vt:lpstr>
      <vt:lpstr>Times New Roman</vt:lpstr>
      <vt:lpstr>Arial Black</vt:lpstr>
      <vt:lpstr>Arial Narrow</vt:lpstr>
      <vt:lpstr>Wingdings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ОСНОВНЫЕ ВОПРОСЫ ОРГАНИЗАЦИИ И ПРОВЕДЕНИЯ ВЫБОРОЧНЫХ НАБЛЮДЕНИЙ ПО СОЦИАЛЬНО-ДЕМОГРАФИЧЕСКИМ ПРОБЛЕМАМ В 2014 ГОДУ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GKS RF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</cp:lastModifiedBy>
  <cp:revision>338</cp:revision>
  <cp:lastPrinted>2013-03-26T06:44:17Z</cp:lastPrinted>
  <dcterms:created xsi:type="dcterms:W3CDTF">2007-02-08T14:38:39Z</dcterms:created>
  <dcterms:modified xsi:type="dcterms:W3CDTF">2014-02-28T05:59:46Z</dcterms:modified>
</cp:coreProperties>
</file>